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
  </p:notesMasterIdLst>
  <p:handoutMasterIdLst>
    <p:handoutMasterId r:id="rId12"/>
  </p:handoutMasterIdLst>
  <p:sldIdLst>
    <p:sldId id="399" r:id="rId2"/>
    <p:sldId id="375" r:id="rId3"/>
    <p:sldId id="363" r:id="rId4"/>
    <p:sldId id="359" r:id="rId5"/>
    <p:sldId id="373" r:id="rId6"/>
    <p:sldId id="376" r:id="rId7"/>
    <p:sldId id="378" r:id="rId8"/>
    <p:sldId id="387" r:id="rId9"/>
    <p:sldId id="361" r:id="rId10"/>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4B8"/>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40" autoAdjust="0"/>
    <p:restoredTop sz="77536" autoAdjust="0"/>
  </p:normalViewPr>
  <p:slideViewPr>
    <p:cSldViewPr snapToGrid="0" snapToObjects="1">
      <p:cViewPr>
        <p:scale>
          <a:sx n="73" d="100"/>
          <a:sy n="73" d="100"/>
        </p:scale>
        <p:origin x="-1860" y="-12"/>
      </p:cViewPr>
      <p:guideLst>
        <p:guide orient="horz" pos="1283"/>
        <p:guide pos="16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FD5240AD-D0E5-8743-BED0-4875EEDE37D1}" type="datetimeFigureOut">
              <a:rPr lang="en-US" smtClean="0"/>
              <a:pPr/>
              <a:t>8/30/2014</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279E9EA6-BBB3-1E40-BFD1-2E852B6140C4}" type="slidenum">
              <a:rPr lang="en-US" smtClean="0"/>
              <a:pPr/>
              <a:t>‹#›</a:t>
            </a:fld>
            <a:endParaRPr lang="en-US"/>
          </a:p>
        </p:txBody>
      </p:sp>
    </p:spTree>
    <p:extLst>
      <p:ext uri="{BB962C8B-B14F-4D97-AF65-F5344CB8AC3E}">
        <p14:creationId xmlns:p14="http://schemas.microsoft.com/office/powerpoint/2010/main" val="11348623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59F1AF83-5EC3-2645-9357-E8053F4E6264}" type="datetimeFigureOut">
              <a:rPr lang="en-US" smtClean="0"/>
              <a:pPr/>
              <a:t>8/30/2014</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019186DE-8459-354D-92FA-6DAD5BD2E459}" type="slidenum">
              <a:rPr lang="en-US" smtClean="0"/>
              <a:pPr/>
              <a:t>‹#›</a:t>
            </a:fld>
            <a:endParaRPr lang="en-US"/>
          </a:p>
        </p:txBody>
      </p:sp>
    </p:spTree>
    <p:extLst>
      <p:ext uri="{BB962C8B-B14F-4D97-AF65-F5344CB8AC3E}">
        <p14:creationId xmlns:p14="http://schemas.microsoft.com/office/powerpoint/2010/main" val="13654653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r>
              <a:rPr lang="en-US" dirty="0" smtClean="0"/>
              <a:t>Good afternoon everyone.</a:t>
            </a:r>
            <a:r>
              <a:rPr lang="en-US" baseline="0" dirty="0" smtClean="0"/>
              <a:t> Welcome to the Squishy Circuit workshop! My name is </a:t>
            </a:r>
            <a:r>
              <a:rPr lang="en-US" baseline="0" dirty="0" err="1" smtClean="0"/>
              <a:t>Pavi</a:t>
            </a:r>
            <a:r>
              <a:rPr lang="en-US" baseline="0" dirty="0" smtClean="0"/>
              <a:t> </a:t>
            </a:r>
            <a:r>
              <a:rPr lang="en-US" baseline="0" dirty="0" err="1" smtClean="0"/>
              <a:t>Bhatter</a:t>
            </a:r>
            <a:r>
              <a:rPr lang="en-US" baseline="0" dirty="0" smtClean="0"/>
              <a:t> and I am a </a:t>
            </a:r>
            <a:r>
              <a:rPr lang="en-US" baseline="0" dirty="0" err="1" smtClean="0"/>
              <a:t>highschooler</a:t>
            </a:r>
            <a:r>
              <a:rPr lang="en-US" baseline="0" dirty="0" smtClean="0"/>
              <a:t> at Mission San Jose HS in Fremont. Who here has ever played with </a:t>
            </a:r>
            <a:r>
              <a:rPr lang="en-US" baseline="0" dirty="0" err="1" smtClean="0"/>
              <a:t>playdough</a:t>
            </a:r>
            <a:r>
              <a:rPr lang="en-US" baseline="0" dirty="0" smtClean="0"/>
              <a:t>? What are some things you have made with </a:t>
            </a:r>
            <a:r>
              <a:rPr lang="en-US" baseline="0" dirty="0" err="1" smtClean="0"/>
              <a:t>playdough</a:t>
            </a:r>
            <a:r>
              <a:rPr lang="en-US" baseline="0" dirty="0" smtClean="0"/>
              <a:t>? </a:t>
            </a:r>
          </a:p>
          <a:p>
            <a:r>
              <a:rPr lang="en-US" baseline="0" dirty="0" smtClean="0"/>
              <a:t>Imagine if you could light up all those </a:t>
            </a:r>
            <a:r>
              <a:rPr lang="en-US" baseline="0" dirty="0" err="1" smtClean="0"/>
              <a:t>playdough</a:t>
            </a:r>
            <a:r>
              <a:rPr lang="en-US" baseline="0" dirty="0" smtClean="0"/>
              <a:t> figures with lights. That is exactly what we will be doing today! </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r>
              <a:rPr lang="en-US" baseline="0" dirty="0" smtClean="0"/>
              <a:t>Today, we will be learning about circuits, electricity, series and parallel connections, and much more. </a:t>
            </a:r>
          </a:p>
          <a:p>
            <a:r>
              <a:rPr lang="en-US" baseline="0" dirty="0" smtClean="0"/>
              <a:t>Also, we will be making some special dough to build our circuits with. Lastly, we will combine science with art to create our squishy circuits. Here are some pictures of examples of some cool things we will be making today! There is the heart, a police car, a flower, a butterfly, and a car. These are just some examples, but it’s up to YOUR imagination what you want to build! </a:t>
            </a:r>
          </a:p>
          <a:p>
            <a:endParaRPr lang="en-US" baseline="0" dirty="0" smtClean="0"/>
          </a:p>
          <a:p>
            <a:r>
              <a:rPr lang="en-US" baseline="0" dirty="0" smtClean="0"/>
              <a:t>Here I have made a heart shape out of </a:t>
            </a:r>
            <a:r>
              <a:rPr lang="en-US" baseline="0" dirty="0" err="1" smtClean="0"/>
              <a:t>playdough</a:t>
            </a:r>
            <a:r>
              <a:rPr lang="en-US" baseline="0" dirty="0" smtClean="0"/>
              <a:t> that I have lit up with a  little light. How does this work? Can anyone guess?</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r>
              <a:rPr lang="en-US" dirty="0" smtClean="0"/>
              <a:t>This</a:t>
            </a:r>
            <a:r>
              <a:rPr lang="en-US" baseline="0" dirty="0" smtClean="0"/>
              <a:t> here is a circuit I have built with </a:t>
            </a:r>
            <a:r>
              <a:rPr lang="en-US" baseline="0" dirty="0" err="1" smtClean="0"/>
              <a:t>playdough</a:t>
            </a:r>
            <a:r>
              <a:rPr lang="en-US" baseline="0" dirty="0" smtClean="0"/>
              <a:t>. A circuit is a…</a:t>
            </a:r>
          </a:p>
          <a:p>
            <a:pPr>
              <a:buFontTx/>
              <a:buChar char="-"/>
            </a:pPr>
            <a:r>
              <a:rPr lang="en-US" baseline="0" dirty="0" smtClean="0"/>
              <a:t> Circular path through which current can flow</a:t>
            </a:r>
          </a:p>
          <a:p>
            <a:pPr>
              <a:buFontTx/>
              <a:buChar char="-"/>
            </a:pPr>
            <a:r>
              <a:rPr lang="en-US" baseline="0" dirty="0" smtClean="0"/>
              <a:t> Needs a battery or source of energy that can make the current flow through it</a:t>
            </a:r>
          </a:p>
          <a:p>
            <a:pPr>
              <a:buFontTx/>
              <a:buChar char="-"/>
            </a:pPr>
            <a:r>
              <a:rPr lang="en-US" baseline="0" dirty="0" smtClean="0"/>
              <a:t> Needs something interesting like a LED, which does something when current flows</a:t>
            </a:r>
          </a:p>
          <a:p>
            <a:pPr>
              <a:buFontTx/>
              <a:buNone/>
            </a:pPr>
            <a:r>
              <a:rPr lang="en-US" baseline="0" dirty="0" smtClean="0"/>
              <a:t>Here the LED lights up!</a:t>
            </a:r>
          </a:p>
          <a:p>
            <a:pPr>
              <a:buFontTx/>
              <a:buChar char="-"/>
            </a:pP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this circuit there are many components. This light over here, that is lighting up the heart, is called a LED.</a:t>
            </a:r>
          </a:p>
          <a:p>
            <a:pPr>
              <a:buFontTx/>
              <a:buChar char="-"/>
            </a:pPr>
            <a:r>
              <a:rPr lang="en-US" baseline="0" dirty="0" smtClean="0"/>
              <a:t> A LED is a very small light, often colored</a:t>
            </a:r>
          </a:p>
          <a:p>
            <a:pPr>
              <a:buFontTx/>
              <a:buChar char="-"/>
            </a:pPr>
            <a:r>
              <a:rPr lang="en-US" baseline="0" dirty="0" smtClean="0"/>
              <a:t> Each LED has two legs… a short and long</a:t>
            </a:r>
          </a:p>
          <a:p>
            <a:pPr>
              <a:buFontTx/>
              <a:buChar char="-"/>
            </a:pPr>
            <a:r>
              <a:rPr lang="en-US" baseline="0" dirty="0" smtClean="0"/>
              <a:t> Long is the plus, positive pole</a:t>
            </a:r>
          </a:p>
          <a:p>
            <a:pPr>
              <a:buFontTx/>
              <a:buChar char="-"/>
            </a:pPr>
            <a:r>
              <a:rPr lang="en-US" baseline="0" dirty="0" smtClean="0"/>
              <a:t> Short is the negative, negative pole</a:t>
            </a:r>
          </a:p>
          <a:p>
            <a:pPr>
              <a:buFontTx/>
              <a:buChar char="-"/>
            </a:pPr>
            <a:r>
              <a:rPr lang="en-US" baseline="0" dirty="0" smtClean="0"/>
              <a:t> A LED glows when current flows</a:t>
            </a:r>
          </a:p>
          <a:p>
            <a:pPr>
              <a:buFontTx/>
              <a:buChar char="-"/>
            </a:pPr>
            <a:r>
              <a:rPr lang="en-US" baseline="0" dirty="0" smtClean="0"/>
              <a:t> Can only handle a small amount of current</a:t>
            </a:r>
          </a:p>
          <a:p>
            <a:pPr>
              <a:buFontTx/>
              <a:buChar char="-"/>
            </a:pP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a:t>
            </a:r>
            <a:r>
              <a:rPr lang="en-US" baseline="0" dirty="0" smtClean="0"/>
              <a:t> many of you have used batteries before?</a:t>
            </a:r>
          </a:p>
          <a:p>
            <a:endParaRPr lang="en-US" baseline="0" dirty="0" smtClean="0"/>
          </a:p>
          <a:p>
            <a:pPr>
              <a:buFontTx/>
              <a:buChar char="-"/>
            </a:pPr>
            <a:r>
              <a:rPr lang="en-US" baseline="0" dirty="0" smtClean="0"/>
              <a:t> Every circuit needs some source of energy </a:t>
            </a:r>
          </a:p>
          <a:p>
            <a:pPr>
              <a:buFontTx/>
              <a:buChar char="-"/>
            </a:pPr>
            <a:r>
              <a:rPr lang="en-US" baseline="0" dirty="0" smtClean="0"/>
              <a:t> A battery stores energy</a:t>
            </a:r>
          </a:p>
          <a:p>
            <a:pPr>
              <a:buFontTx/>
              <a:buChar char="-"/>
            </a:pPr>
            <a:r>
              <a:rPr lang="en-US" baseline="0" dirty="0" smtClean="0"/>
              <a:t> Converts stored chemical energy into electrical energy</a:t>
            </a:r>
          </a:p>
          <a:p>
            <a:pPr>
              <a:buFontTx/>
              <a:buChar char="-"/>
            </a:pPr>
            <a:r>
              <a:rPr lang="en-US" baseline="0" dirty="0" smtClean="0"/>
              <a:t> Batteries provide portable, convenient sources of energy for powering devices without using electrical outlets.</a:t>
            </a:r>
          </a:p>
          <a:p>
            <a:pPr>
              <a:buFontTx/>
              <a:buChar char="-"/>
            </a:pPr>
            <a:r>
              <a:rPr lang="en-US" baseline="0" dirty="0" smtClean="0"/>
              <a:t> We will be using 1.5 Volt AA batteries </a:t>
            </a:r>
          </a:p>
          <a:p>
            <a:pPr>
              <a:buFontTx/>
              <a:buNone/>
            </a:pPr>
            <a:r>
              <a:rPr lang="en-US" baseline="0" dirty="0" smtClean="0"/>
              <a:t>Everyone will get 4 batteries, for a total of 6 Volts</a:t>
            </a:r>
          </a:p>
          <a:p>
            <a:pPr>
              <a:buFontTx/>
              <a:buNone/>
            </a:pPr>
            <a:r>
              <a:rPr lang="en-US" baseline="0" dirty="0" smtClean="0"/>
              <a:t>- Batteries have a plus and minus end. When you attach them to your battery holder, make sure you match the positive side of the battery with the side of the battery holder labeled plus and vice versa for the negative end of the battery. The spring end of the battery holder ALWAYS goes with the negative side of the battery!</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a:t>
            </a:r>
            <a:r>
              <a:rPr lang="en-US" baseline="0" dirty="0" smtClean="0"/>
              <a:t> you look at this battery holder, there is a red and black wire connected to it.</a:t>
            </a:r>
          </a:p>
          <a:p>
            <a:endParaRPr lang="en-US" baseline="0" dirty="0" smtClean="0"/>
          </a:p>
          <a:p>
            <a:r>
              <a:rPr lang="en-US" baseline="0" dirty="0" smtClean="0"/>
              <a:t>The red wired connected to a battery is usually code for being connected to the positive end of the battery.</a:t>
            </a:r>
          </a:p>
          <a:p>
            <a:endParaRPr lang="en-US" baseline="0" dirty="0" smtClean="0"/>
          </a:p>
          <a:p>
            <a:r>
              <a:rPr lang="en-US" baseline="0" dirty="0" smtClean="0"/>
              <a:t>The black wire connected to a battery is usually code for being connected to the negative end of the battery.</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Earlier</a:t>
            </a:r>
            <a:r>
              <a:rPr lang="en-US" baseline="0" dirty="0" smtClean="0"/>
              <a:t> I talked about how a LED has a short and long leg. </a:t>
            </a:r>
          </a:p>
          <a:p>
            <a:r>
              <a:rPr lang="en-US" baseline="0" dirty="0" smtClean="0"/>
              <a:t>The wire connected to the positive side of the battery goes with the long leg of the LED.</a:t>
            </a:r>
          </a:p>
          <a:p>
            <a:r>
              <a:rPr lang="en-US" baseline="0" dirty="0" smtClean="0"/>
              <a:t>The wire connected to the negative side of the battery goes with the short leg of the LED.</a:t>
            </a:r>
          </a:p>
          <a:p>
            <a:endParaRPr lang="en-US" baseline="0" dirty="0" smtClean="0"/>
          </a:p>
          <a:p>
            <a:r>
              <a:rPr lang="en-US" baseline="0" dirty="0" smtClean="0"/>
              <a:t>Just remember, the wire coming from the positive end of battery goes with the positive leg of the LED and the wire coming out from the negative end of the battery goes with the negative leg of the LED.</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a:t>
            </a:r>
            <a:r>
              <a:rPr lang="en-US" baseline="0" dirty="0" smtClean="0"/>
              <a:t> someone tell me what exactly is flowing through these wires? What is making the LED light up?</a:t>
            </a:r>
          </a:p>
          <a:p>
            <a:endParaRPr lang="en-US" baseline="0" dirty="0" smtClean="0"/>
          </a:p>
          <a:p>
            <a:r>
              <a:rPr lang="en-US" baseline="0" dirty="0" smtClean="0"/>
              <a:t>- Current is the flow of electrons though a conductive material or object. </a:t>
            </a:r>
          </a:p>
          <a:p>
            <a:r>
              <a:rPr lang="en-US" baseline="0" dirty="0" smtClean="0"/>
              <a:t>- It is the same at all points in a circular and current is measured in amps. </a:t>
            </a:r>
          </a:p>
          <a:p>
            <a:r>
              <a:rPr lang="en-US" baseline="0" dirty="0" smtClean="0"/>
              <a:t>- You can think of current as the water flowing out of the tank in pipes.</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Comic Sans MS"/>
                <a:cs typeface="Comic Sans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Footer Placeholder 4"/>
          <p:cNvSpPr txBox="1">
            <a:spLocks/>
          </p:cNvSpPr>
          <p:nvPr userDrawn="1"/>
        </p:nvSpPr>
        <p:spPr>
          <a:xfrm>
            <a:off x="106933" y="6356351"/>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p>
        </p:txBody>
      </p:sp>
      <p:sp>
        <p:nvSpPr>
          <p:cNvPr id="10" name="Title 1"/>
          <p:cNvSpPr txBox="1">
            <a:spLocks/>
          </p:cNvSpPr>
          <p:nvPr userDrawn="1"/>
        </p:nvSpPr>
        <p:spPr>
          <a:xfrm>
            <a:off x="106933" y="6361664"/>
            <a:ext cx="272822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pic>
        <p:nvPicPr>
          <p:cNvPr id="7" name="Picture 6"/>
          <p:cNvPicPr>
            <a:picLocks noChangeAspect="1"/>
          </p:cNvPicPr>
          <p:nvPr userDrawn="1"/>
        </p:nvPicPr>
        <p:blipFill>
          <a:blip r:embed="rId2"/>
          <a:stretch>
            <a:fillRect/>
          </a:stretch>
        </p:blipFill>
        <p:spPr>
          <a:xfrm>
            <a:off x="7772400" y="6355275"/>
            <a:ext cx="1117600" cy="393700"/>
          </a:xfrm>
          <a:prstGeom prst="rect">
            <a:avLst/>
          </a:prstGeom>
        </p:spPr>
      </p:pic>
      <p:sp>
        <p:nvSpPr>
          <p:cNvPr id="11" name="TextBox 10"/>
          <p:cNvSpPr txBox="1"/>
          <p:nvPr userDrawn="1"/>
        </p:nvSpPr>
        <p:spPr>
          <a:xfrm>
            <a:off x="6088363" y="6355274"/>
            <a:ext cx="1568314" cy="369332"/>
          </a:xfrm>
          <a:prstGeom prst="rect">
            <a:avLst/>
          </a:prstGeom>
          <a:noFill/>
        </p:spPr>
        <p:txBody>
          <a:bodyPr wrap="none" rtlCol="0">
            <a:spAutoFit/>
          </a:bodyPr>
          <a:lstStyle/>
          <a:p>
            <a:r>
              <a:rPr lang="en-US" dirty="0" smtClean="0"/>
              <a:t>@Devoxx4Kids</a:t>
            </a:r>
            <a:endParaRPr lang="en-US" dirty="0"/>
          </a:p>
        </p:txBody>
      </p:sp>
      <p:sp>
        <p:nvSpPr>
          <p:cNvPr id="12" name="TextBox 11"/>
          <p:cNvSpPr txBox="1"/>
          <p:nvPr userDrawn="1"/>
        </p:nvSpPr>
        <p:spPr>
          <a:xfrm>
            <a:off x="3002534" y="6379642"/>
            <a:ext cx="2770567" cy="369332"/>
          </a:xfrm>
          <a:prstGeom prst="rect">
            <a:avLst/>
          </a:prstGeom>
          <a:noFill/>
        </p:spPr>
        <p:txBody>
          <a:bodyPr wrap="none" rtlCol="0">
            <a:spAutoFit/>
          </a:bodyPr>
          <a:lstStyle/>
          <a:p>
            <a:r>
              <a:rPr lang="en-US" dirty="0" err="1" smtClean="0"/>
              <a:t>facebook.com</a:t>
            </a:r>
            <a:r>
              <a:rPr lang="en-US" dirty="0" smtClean="0"/>
              <a:t>/Devoxx4Kids</a:t>
            </a:r>
            <a:endParaRPr lang="en-US" dirty="0"/>
          </a:p>
        </p:txBody>
      </p:sp>
    </p:spTree>
    <p:extLst>
      <p:ext uri="{BB962C8B-B14F-4D97-AF65-F5344CB8AC3E}">
        <p14:creationId xmlns:p14="http://schemas.microsoft.com/office/powerpoint/2010/main" val="28473773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lvl1pPr>
              <a:defRPr>
                <a:latin typeface="Comic Sans MS"/>
                <a:cs typeface="Comic Sans MS"/>
              </a:defRPr>
            </a:lvl1pPr>
            <a:lvl2pPr>
              <a:defRPr>
                <a:latin typeface="Comic Sans MS"/>
                <a:cs typeface="Comic Sans MS"/>
              </a:defRPr>
            </a:lvl2pPr>
            <a:lvl3pPr>
              <a:defRPr>
                <a:latin typeface="Comic Sans MS"/>
                <a:cs typeface="Comic Sans MS"/>
              </a:defRPr>
            </a:lvl3pPr>
            <a:lvl4pPr>
              <a:defRPr>
                <a:latin typeface="Comic Sans MS"/>
                <a:cs typeface="Comic Sans MS"/>
              </a:defRPr>
            </a:lvl4pPr>
            <a:lvl5pPr>
              <a:defRPr>
                <a:latin typeface="Comic Sans MS"/>
                <a:cs typeface="Comic Sans M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2681192"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457200" y="470626"/>
            <a:ext cx="2133600" cy="751027"/>
          </a:xfrm>
          <a:prstGeom prst="rect">
            <a:avLst/>
          </a:prstGeom>
        </p:spPr>
      </p:pic>
      <p:sp>
        <p:nvSpPr>
          <p:cNvPr id="11"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2" name="Title 1"/>
          <p:cNvSpPr txBox="1">
            <a:spLocks/>
          </p:cNvSpPr>
          <p:nvPr userDrawn="1"/>
        </p:nvSpPr>
        <p:spPr>
          <a:xfrm>
            <a:off x="457200" y="6356351"/>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a:t>
            </a:r>
            <a:endParaRPr lang="en-US" sz="1800" dirty="0">
              <a:latin typeface="+mn-lt"/>
            </a:endParaRPr>
          </a:p>
        </p:txBody>
      </p:sp>
      <p:sp>
        <p:nvSpPr>
          <p:cNvPr id="14"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5" name="Picture 14"/>
          <p:cNvPicPr>
            <a:picLocks noChangeAspect="1"/>
          </p:cNvPicPr>
          <p:nvPr userDrawn="1"/>
        </p:nvPicPr>
        <p:blipFill>
          <a:blip r:embed="rId3"/>
          <a:stretch>
            <a:fillRect/>
          </a:stretch>
        </p:blipFill>
        <p:spPr>
          <a:xfrm>
            <a:off x="7772400" y="6355275"/>
            <a:ext cx="1117600" cy="393700"/>
          </a:xfrm>
          <a:prstGeom prst="rect">
            <a:avLst/>
          </a:prstGeom>
        </p:spPr>
      </p:pic>
      <p:pic>
        <p:nvPicPr>
          <p:cNvPr id="13"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541591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81192"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525963"/>
          </a:xfrm>
          <a:prstGeom prst="rect">
            <a:avLst/>
          </a:prstGeom>
        </p:spPr>
        <p:txBody>
          <a:bodyPr/>
          <a:lstStyle>
            <a:lvl1pPr marL="342900" indent="-342900">
              <a:buFont typeface="Comic Sans MS" panose="030F0702030302020204" pitchFamily="66" charset="0"/>
              <a:buChar char="&gt;"/>
              <a:defRPr>
                <a:latin typeface="Comic Sans MS"/>
                <a:cs typeface="Comic Sans MS"/>
              </a:defRPr>
            </a:lvl1pPr>
            <a:lvl2pPr>
              <a:defRPr>
                <a:latin typeface="Comic Sans MS"/>
                <a:cs typeface="Comic Sans MS"/>
              </a:defRPr>
            </a:lvl2pPr>
            <a:lvl3pPr>
              <a:defRPr>
                <a:latin typeface="Comic Sans MS"/>
                <a:cs typeface="Comic Sans MS"/>
              </a:defRPr>
            </a:lvl3pPr>
            <a:lvl4pPr>
              <a:defRPr>
                <a:latin typeface="Comic Sans MS"/>
                <a:cs typeface="Comic Sans MS"/>
              </a:defRPr>
            </a:lvl4pPr>
            <a:lvl5pPr>
              <a:defRPr>
                <a:latin typeface="Comic Sans MS"/>
                <a:cs typeface="Comic Sans M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3" name="Title 1"/>
          <p:cNvSpPr txBox="1">
            <a:spLocks/>
          </p:cNvSpPr>
          <p:nvPr userDrawn="1"/>
        </p:nvSpPr>
        <p:spPr>
          <a:xfrm>
            <a:off x="246491" y="6356351"/>
            <a:ext cx="2654456"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4"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2" name="Picture 11"/>
          <p:cNvPicPr>
            <a:picLocks noChangeAspect="1"/>
          </p:cNvPicPr>
          <p:nvPr userDrawn="1"/>
        </p:nvPicPr>
        <p:blipFill>
          <a:blip r:embed="rId2"/>
          <a:stretch>
            <a:fillRect/>
          </a:stretch>
        </p:blipFill>
        <p:spPr>
          <a:xfrm>
            <a:off x="7772400" y="6355275"/>
            <a:ext cx="1117600" cy="393700"/>
          </a:xfrm>
          <a:prstGeom prst="rect">
            <a:avLst/>
          </a:prstGeom>
        </p:spPr>
      </p:pic>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1946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atin typeface="Comic Sans MS"/>
                <a:cs typeface="Comic Sans M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buNone/>
              <a:defRPr sz="2000">
                <a:solidFill>
                  <a:schemeClr val="tx1">
                    <a:tint val="75000"/>
                  </a:schemeClr>
                </a:solidFill>
                <a:latin typeface="Comic Sans MS"/>
                <a:cs typeface="Comic Sans M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1" name="Title 1"/>
          <p:cNvSpPr txBox="1">
            <a:spLocks/>
          </p:cNvSpPr>
          <p:nvPr userDrawn="1"/>
        </p:nvSpPr>
        <p:spPr>
          <a:xfrm>
            <a:off x="262394" y="6356351"/>
            <a:ext cx="2638553"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3"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4" name="Picture 13"/>
          <p:cNvPicPr>
            <a:picLocks noChangeAspect="1"/>
          </p:cNvPicPr>
          <p:nvPr userDrawn="1"/>
        </p:nvPicPr>
        <p:blipFill>
          <a:blip r:embed="rId2"/>
          <a:stretch>
            <a:fillRect/>
          </a:stretch>
        </p:blipFill>
        <p:spPr>
          <a:xfrm>
            <a:off x="7772400" y="6355275"/>
            <a:ext cx="1117600" cy="393700"/>
          </a:xfrm>
          <a:prstGeom prst="rect">
            <a:avLst/>
          </a:prstGeom>
        </p:spPr>
      </p:pic>
      <p:pic>
        <p:nvPicPr>
          <p:cNvPr id="1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73646" y="489171"/>
            <a:ext cx="4941529" cy="1738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77467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atin typeface="Comic Sans MS"/>
                <a:cs typeface="Comic Sans MS"/>
              </a:defRPr>
            </a:lvl1pPr>
            <a:lvl2pPr>
              <a:defRPr sz="2400">
                <a:latin typeface="Comic Sans MS"/>
                <a:cs typeface="Comic Sans MS"/>
              </a:defRPr>
            </a:lvl2pPr>
            <a:lvl3pPr>
              <a:defRPr sz="2000">
                <a:latin typeface="Comic Sans MS"/>
                <a:cs typeface="Comic Sans MS"/>
              </a:defRPr>
            </a:lvl3pPr>
            <a:lvl4pPr>
              <a:defRPr sz="1800">
                <a:latin typeface="Comic Sans MS"/>
                <a:cs typeface="Comic Sans MS"/>
              </a:defRPr>
            </a:lvl4pPr>
            <a:lvl5pPr>
              <a:defRPr sz="1800">
                <a:latin typeface="Comic Sans MS"/>
                <a:cs typeface="Comic Sans M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atin typeface="Comic Sans MS"/>
                <a:cs typeface="Comic Sans MS"/>
              </a:defRPr>
            </a:lvl1pPr>
            <a:lvl2pPr>
              <a:defRPr sz="2400">
                <a:latin typeface="Comic Sans MS"/>
                <a:cs typeface="Comic Sans MS"/>
              </a:defRPr>
            </a:lvl2pPr>
            <a:lvl3pPr>
              <a:defRPr sz="2000">
                <a:latin typeface="Comic Sans MS"/>
                <a:cs typeface="Comic Sans MS"/>
              </a:defRPr>
            </a:lvl3pPr>
            <a:lvl4pPr>
              <a:defRPr sz="1800">
                <a:latin typeface="Comic Sans MS"/>
                <a:cs typeface="Comic Sans MS"/>
              </a:defRPr>
            </a:lvl4pPr>
            <a:lvl5pPr>
              <a:defRPr sz="1800">
                <a:latin typeface="Comic Sans MS"/>
                <a:cs typeface="Comic Sans M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2681192"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12"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3" name="Title 1"/>
          <p:cNvSpPr txBox="1">
            <a:spLocks/>
          </p:cNvSpPr>
          <p:nvPr userDrawn="1"/>
        </p:nvSpPr>
        <p:spPr>
          <a:xfrm>
            <a:off x="123827" y="6348457"/>
            <a:ext cx="2682984"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5"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6" name="Picture 15"/>
          <p:cNvPicPr>
            <a:picLocks noChangeAspect="1"/>
          </p:cNvPicPr>
          <p:nvPr userDrawn="1"/>
        </p:nvPicPr>
        <p:blipFill>
          <a:blip r:embed="rId2"/>
          <a:stretch>
            <a:fillRect/>
          </a:stretch>
        </p:blipFill>
        <p:spPr>
          <a:xfrm>
            <a:off x="7772400" y="6355275"/>
            <a:ext cx="1117600" cy="393700"/>
          </a:xfrm>
          <a:prstGeom prst="rect">
            <a:avLst/>
          </a:prstGeom>
        </p:spPr>
      </p:pic>
      <p:pic>
        <p:nvPicPr>
          <p:cNvPr id="1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5642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535113"/>
            <a:ext cx="4040188" cy="639762"/>
          </a:xfrm>
          <a:prstGeom prst="rect">
            <a:avLst/>
          </a:prstGeom>
        </p:spPr>
        <p:txBody>
          <a:bodyPr anchor="b"/>
          <a:lstStyle>
            <a:lvl1pPr marL="0" indent="0">
              <a:buNone/>
              <a:defRPr sz="2400" b="1">
                <a:latin typeface="Comic Sans MS"/>
                <a:cs typeface="Comic Sans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a:prstGeom prst="rect">
            <a:avLst/>
          </a:prstGeom>
        </p:spPr>
        <p:txBody>
          <a:bodyPr/>
          <a:lstStyle>
            <a:lvl1pPr>
              <a:defRPr sz="2400">
                <a:latin typeface="Comic Sans MS"/>
                <a:cs typeface="Comic Sans MS"/>
              </a:defRPr>
            </a:lvl1pPr>
            <a:lvl2pPr>
              <a:defRPr sz="2000">
                <a:latin typeface="Comic Sans MS"/>
                <a:cs typeface="Comic Sans MS"/>
              </a:defRPr>
            </a:lvl2pPr>
            <a:lvl3pPr>
              <a:defRPr sz="1800">
                <a:latin typeface="Comic Sans MS"/>
                <a:cs typeface="Comic Sans MS"/>
              </a:defRPr>
            </a:lvl3pPr>
            <a:lvl4pPr>
              <a:defRPr sz="1600">
                <a:latin typeface="Comic Sans MS"/>
                <a:cs typeface="Comic Sans MS"/>
              </a:defRPr>
            </a:lvl4pPr>
            <a:lvl5pPr>
              <a:defRPr sz="1600">
                <a:latin typeface="Comic Sans MS"/>
                <a:cs typeface="Comic Sans M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2400" b="1">
                <a:latin typeface="Comic Sans MS"/>
                <a:cs typeface="Comic Sans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2400">
                <a:latin typeface="Comic Sans MS"/>
                <a:cs typeface="Comic Sans MS"/>
              </a:defRPr>
            </a:lvl1pPr>
            <a:lvl2pPr>
              <a:defRPr sz="2000">
                <a:latin typeface="Comic Sans MS"/>
                <a:cs typeface="Comic Sans MS"/>
              </a:defRPr>
            </a:lvl2pPr>
            <a:lvl3pPr>
              <a:defRPr sz="1800">
                <a:latin typeface="Comic Sans MS"/>
                <a:cs typeface="Comic Sans MS"/>
              </a:defRPr>
            </a:lvl3pPr>
            <a:lvl4pPr>
              <a:defRPr sz="1600">
                <a:latin typeface="Comic Sans MS"/>
                <a:cs typeface="Comic Sans MS"/>
              </a:defRPr>
            </a:lvl4pPr>
            <a:lvl5pPr>
              <a:defRPr sz="1600">
                <a:latin typeface="Comic Sans MS"/>
                <a:cs typeface="Comic Sans M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1"/>
          <p:cNvSpPr>
            <a:spLocks noGrp="1"/>
          </p:cNvSpPr>
          <p:nvPr>
            <p:ph type="title"/>
          </p:nvPr>
        </p:nvSpPr>
        <p:spPr>
          <a:xfrm>
            <a:off x="2681192"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14"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6" name="Title 1"/>
          <p:cNvSpPr txBox="1">
            <a:spLocks/>
          </p:cNvSpPr>
          <p:nvPr userDrawn="1"/>
        </p:nvSpPr>
        <p:spPr>
          <a:xfrm>
            <a:off x="257176" y="6356351"/>
            <a:ext cx="2643771"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7"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8" name="Picture 17"/>
          <p:cNvPicPr>
            <a:picLocks noChangeAspect="1"/>
          </p:cNvPicPr>
          <p:nvPr userDrawn="1"/>
        </p:nvPicPr>
        <p:blipFill>
          <a:blip r:embed="rId2"/>
          <a:stretch>
            <a:fillRect/>
          </a:stretch>
        </p:blipFill>
        <p:spPr>
          <a:xfrm>
            <a:off x="7772400" y="6355275"/>
            <a:ext cx="1117600" cy="393700"/>
          </a:xfrm>
          <a:prstGeom prst="rect">
            <a:avLst/>
          </a:prstGeom>
        </p:spPr>
      </p:pic>
      <p:pic>
        <p:nvPicPr>
          <p:cNvPr id="1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39444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2681192"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10"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2" name="Title 1"/>
          <p:cNvSpPr txBox="1">
            <a:spLocks/>
          </p:cNvSpPr>
          <p:nvPr userDrawn="1"/>
        </p:nvSpPr>
        <p:spPr>
          <a:xfrm>
            <a:off x="247651" y="6356351"/>
            <a:ext cx="2653296"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3"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4" name="Picture 13"/>
          <p:cNvPicPr>
            <a:picLocks noChangeAspect="1"/>
          </p:cNvPicPr>
          <p:nvPr userDrawn="1"/>
        </p:nvPicPr>
        <p:blipFill>
          <a:blip r:embed="rId2"/>
          <a:stretch>
            <a:fillRect/>
          </a:stretch>
        </p:blipFill>
        <p:spPr>
          <a:xfrm>
            <a:off x="7772400" y="6355275"/>
            <a:ext cx="1117600" cy="393700"/>
          </a:xfrm>
          <a:prstGeom prst="rect">
            <a:avLst/>
          </a:prstGeom>
        </p:spPr>
      </p:pic>
      <p:pic>
        <p:nvPicPr>
          <p:cNvPr id="11"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70454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9" name="Title 1"/>
          <p:cNvSpPr txBox="1">
            <a:spLocks/>
          </p:cNvSpPr>
          <p:nvPr userDrawn="1"/>
        </p:nvSpPr>
        <p:spPr>
          <a:xfrm>
            <a:off x="166978" y="6356351"/>
            <a:ext cx="2733969"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1"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2" name="Picture 11"/>
          <p:cNvPicPr>
            <a:picLocks noChangeAspect="1"/>
          </p:cNvPicPr>
          <p:nvPr userDrawn="1"/>
        </p:nvPicPr>
        <p:blipFill>
          <a:blip r:embed="rId2"/>
          <a:stretch>
            <a:fillRect/>
          </a:stretch>
        </p:blipFill>
        <p:spPr>
          <a:xfrm>
            <a:off x="7772400" y="6355275"/>
            <a:ext cx="1117600" cy="393700"/>
          </a:xfrm>
          <a:prstGeom prst="rect">
            <a:avLst/>
          </a:prstGeom>
        </p:spPr>
      </p:pic>
      <p:pic>
        <p:nvPicPr>
          <p:cNvPr id="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2965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212963"/>
            <a:ext cx="3008313" cy="1162050"/>
          </a:xfrm>
          <a:prstGeom prst="rect">
            <a:avLst/>
          </a:prstGeom>
        </p:spPr>
        <p:txBody>
          <a:bodyPr anchor="b"/>
          <a:lstStyle>
            <a:lvl1pPr algn="l">
              <a:defRPr sz="2000" b="1">
                <a:latin typeface="Comic Sans MS"/>
                <a:cs typeface="Comic Sans MS"/>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1"/>
            <a:ext cx="5111751" cy="5853113"/>
          </a:xfrm>
          <a:prstGeom prst="rect">
            <a:avLst/>
          </a:prstGeom>
        </p:spPr>
        <p:txBody>
          <a:bodyPr/>
          <a:lstStyle>
            <a:lvl1pPr>
              <a:defRPr sz="3200">
                <a:latin typeface="Comic Sans MS"/>
                <a:cs typeface="Comic Sans MS"/>
              </a:defRPr>
            </a:lvl1pPr>
            <a:lvl2pPr>
              <a:defRPr sz="2800">
                <a:latin typeface="Comic Sans MS"/>
                <a:cs typeface="Comic Sans MS"/>
              </a:defRPr>
            </a:lvl2pPr>
            <a:lvl3pPr>
              <a:defRPr sz="2400">
                <a:latin typeface="Comic Sans MS"/>
                <a:cs typeface="Comic Sans MS"/>
              </a:defRPr>
            </a:lvl3pPr>
            <a:lvl4pPr>
              <a:defRPr sz="2000">
                <a:latin typeface="Comic Sans MS"/>
                <a:cs typeface="Comic Sans MS"/>
              </a:defRPr>
            </a:lvl4pPr>
            <a:lvl5pPr>
              <a:defRPr sz="2000">
                <a:latin typeface="Comic Sans MS"/>
                <a:cs typeface="Comic Sans MS"/>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399079"/>
            <a:ext cx="3008313" cy="3727084"/>
          </a:xfrm>
          <a:prstGeom prst="rect">
            <a:avLst/>
          </a:prstGeom>
        </p:spPr>
        <p:txBody>
          <a:bodyPr/>
          <a:lstStyle>
            <a:lvl1pPr marL="0" indent="0">
              <a:buNone/>
              <a:defRPr sz="1400">
                <a:latin typeface="Comic Sans MS"/>
                <a:cs typeface="Comic Sans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2" name="Title 1"/>
          <p:cNvSpPr txBox="1">
            <a:spLocks/>
          </p:cNvSpPr>
          <p:nvPr userDrawn="1"/>
        </p:nvSpPr>
        <p:spPr>
          <a:xfrm>
            <a:off x="457200" y="6356351"/>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a:t>
            </a:r>
            <a:endParaRPr lang="en-US" sz="1800" dirty="0">
              <a:latin typeface="+mn-lt"/>
            </a:endParaRPr>
          </a:p>
        </p:txBody>
      </p:sp>
      <p:sp>
        <p:nvSpPr>
          <p:cNvPr id="13"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4" name="Picture 13"/>
          <p:cNvPicPr>
            <a:picLocks noChangeAspect="1"/>
          </p:cNvPicPr>
          <p:nvPr userDrawn="1"/>
        </p:nvPicPr>
        <p:blipFill>
          <a:blip r:embed="rId2"/>
          <a:stretch>
            <a:fillRect/>
          </a:stretch>
        </p:blipFill>
        <p:spPr>
          <a:xfrm>
            <a:off x="7772400" y="6355275"/>
            <a:ext cx="1117600" cy="393700"/>
          </a:xfrm>
          <a:prstGeom prst="rect">
            <a:avLst/>
          </a:prstGeom>
        </p:spPr>
      </p:pic>
      <p:pic>
        <p:nvPicPr>
          <p:cNvPr id="11"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945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11865"/>
            <a:ext cx="5486400" cy="566738"/>
          </a:xfrm>
          <a:prstGeom prst="rect">
            <a:avLst/>
          </a:prstGeom>
        </p:spPr>
        <p:txBody>
          <a:bodyPr anchor="b"/>
          <a:lstStyle>
            <a:lvl1pPr algn="l">
              <a:defRPr sz="2000" b="1">
                <a:latin typeface="Comic Sans MS"/>
                <a:cs typeface="Comic Sans MS"/>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266125" y="1268760"/>
            <a:ext cx="4611753" cy="345881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478603"/>
            <a:ext cx="5486400" cy="804862"/>
          </a:xfrm>
          <a:prstGeom prst="rect">
            <a:avLst/>
          </a:prstGeom>
        </p:spPr>
        <p:txBody>
          <a:bodyPr/>
          <a:lstStyle>
            <a:lvl1pPr marL="0" indent="0">
              <a:buNone/>
              <a:defRPr sz="1400">
                <a:latin typeface="Comic Sans MS"/>
                <a:cs typeface="Comic Sans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pic>
        <p:nvPicPr>
          <p:cNvPr id="13" name="Picture 12"/>
          <p:cNvPicPr>
            <a:picLocks noChangeAspect="1"/>
          </p:cNvPicPr>
          <p:nvPr userDrawn="1"/>
        </p:nvPicPr>
        <p:blipFill>
          <a:blip r:embed="rId2"/>
          <a:stretch>
            <a:fillRect/>
          </a:stretch>
        </p:blipFill>
        <p:spPr>
          <a:xfrm>
            <a:off x="457200" y="470626"/>
            <a:ext cx="2133600" cy="751027"/>
          </a:xfrm>
          <a:prstGeom prst="rect">
            <a:avLst/>
          </a:prstGeom>
        </p:spPr>
      </p:pic>
      <p:sp>
        <p:nvSpPr>
          <p:cNvPr id="10"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1" name="Title 1"/>
          <p:cNvSpPr txBox="1">
            <a:spLocks/>
          </p:cNvSpPr>
          <p:nvPr userDrawn="1"/>
        </p:nvSpPr>
        <p:spPr>
          <a:xfrm>
            <a:off x="457200" y="6356351"/>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a:t>
            </a:r>
            <a:endParaRPr lang="en-US" sz="1800" dirty="0">
              <a:latin typeface="+mn-lt"/>
            </a:endParaRPr>
          </a:p>
        </p:txBody>
      </p:sp>
      <p:sp>
        <p:nvSpPr>
          <p:cNvPr id="12"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5" name="Picture 14"/>
          <p:cNvPicPr>
            <a:picLocks noChangeAspect="1"/>
          </p:cNvPicPr>
          <p:nvPr userDrawn="1"/>
        </p:nvPicPr>
        <p:blipFill>
          <a:blip r:embed="rId3"/>
          <a:stretch>
            <a:fillRect/>
          </a:stretch>
        </p:blipFill>
        <p:spPr>
          <a:xfrm>
            <a:off x="7772400" y="6355275"/>
            <a:ext cx="1117600" cy="393700"/>
          </a:xfrm>
          <a:prstGeom prst="rect">
            <a:avLst/>
          </a:prstGeom>
        </p:spPr>
      </p:pic>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510067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244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courseweb.stthomas.edu/apthomas/SquishyCircuits/"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345" y="1175657"/>
            <a:ext cx="6541186" cy="1939834"/>
          </a:xfrm>
        </p:spPr>
        <p:txBody>
          <a:bodyPr/>
          <a:lstStyle/>
          <a:p>
            <a:r>
              <a:rPr lang="en-US" b="1" dirty="0" smtClean="0"/>
              <a:t>Welcome!</a:t>
            </a:r>
            <a:br>
              <a:rPr lang="en-US" b="1" dirty="0" smtClean="0"/>
            </a:br>
            <a:r>
              <a:rPr lang="en-US" dirty="0" smtClean="0"/>
              <a:t>Please seat yourself on one of the 5 tables. 6 kids per table. There are 5 teams: </a:t>
            </a:r>
            <a:r>
              <a:rPr lang="en-US" dirty="0" smtClean="0">
                <a:solidFill>
                  <a:srgbClr val="FF0000"/>
                </a:solidFill>
              </a:rPr>
              <a:t>red</a:t>
            </a:r>
            <a:r>
              <a:rPr lang="en-US" dirty="0" smtClean="0"/>
              <a:t>, </a:t>
            </a:r>
            <a:r>
              <a:rPr lang="en-US" dirty="0" smtClean="0">
                <a:solidFill>
                  <a:srgbClr val="FFFF00"/>
                </a:solidFill>
              </a:rPr>
              <a:t>yellow</a:t>
            </a:r>
            <a:r>
              <a:rPr lang="en-US" dirty="0" smtClean="0"/>
              <a:t>, </a:t>
            </a:r>
            <a:r>
              <a:rPr lang="en-US" dirty="0" smtClean="0">
                <a:solidFill>
                  <a:srgbClr val="00B050"/>
                </a:solidFill>
              </a:rPr>
              <a:t>green</a:t>
            </a:r>
            <a:r>
              <a:rPr lang="en-US" dirty="0" smtClean="0"/>
              <a:t>, </a:t>
            </a:r>
            <a:r>
              <a:rPr lang="en-US" dirty="0" smtClean="0">
                <a:solidFill>
                  <a:srgbClr val="0D04B8"/>
                </a:solidFill>
              </a:rPr>
              <a:t>blue</a:t>
            </a:r>
            <a:r>
              <a:rPr lang="en-US" dirty="0" smtClean="0"/>
              <a:t>, and black.</a:t>
            </a:r>
            <a:endParaRPr lang="en-US" b="1"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1</a:t>
            </a:fld>
            <a:endParaRPr lang="en-US" dirty="0"/>
          </a:p>
        </p:txBody>
      </p:sp>
      <p:sp>
        <p:nvSpPr>
          <p:cNvPr id="4" name="Footer Placeholder 3"/>
          <p:cNvSpPr>
            <a:spLocks noGrp="1"/>
          </p:cNvSpPr>
          <p:nvPr>
            <p:ph type="ftr" sz="quarter" idx="11"/>
          </p:nvPr>
        </p:nvSpPr>
        <p:spPr/>
        <p:txBody>
          <a:bodyPr/>
          <a:lstStyle/>
          <a:p>
            <a:pPr algn="ct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783" y="2677886"/>
            <a:ext cx="7772400" cy="1362075"/>
          </a:xfrm>
        </p:spPr>
        <p:txBody>
          <a:bodyPr/>
          <a:lstStyle/>
          <a:p>
            <a:pPr algn="ctr"/>
            <a:r>
              <a:rPr lang="en-US" sz="5400" cap="none" dirty="0" smtClean="0"/>
              <a:t>Squishy Circuits</a:t>
            </a:r>
            <a:br>
              <a:rPr lang="en-US" sz="5400" cap="none" dirty="0" smtClean="0"/>
            </a:br>
            <a:r>
              <a:rPr lang="en-US" sz="1600" b="0" cap="none" dirty="0" smtClean="0"/>
              <a:t>INSPIRED BY </a:t>
            </a:r>
            <a:r>
              <a:rPr lang="en-US" sz="1600" cap="none" dirty="0" smtClean="0">
                <a:hlinkClick r:id="rId3"/>
              </a:rPr>
              <a:t>http://courseweb.stthomas.edu/apthomas/SquishyCircuits/ </a:t>
            </a:r>
            <a:endParaRPr lang="en-US" sz="1600" cap="none"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2</a:t>
            </a:fld>
            <a:endParaRPr lang="en-US" dirty="0"/>
          </a:p>
        </p:txBody>
      </p:sp>
      <p:sp>
        <p:nvSpPr>
          <p:cNvPr id="5" name="Footer Placeholder 4"/>
          <p:cNvSpPr>
            <a:spLocks noGrp="1"/>
          </p:cNvSpPr>
          <p:nvPr>
            <p:ph type="ftr" sz="quarter" idx="11"/>
          </p:nvPr>
        </p:nvSpPr>
        <p:spPr/>
        <p:txBody>
          <a:bodyPr/>
          <a:lstStyle/>
          <a:p>
            <a:pPr algn="ctr"/>
            <a:endParaRPr lang="en-US" dirty="0"/>
          </a:p>
        </p:txBody>
      </p:sp>
      <p:sp>
        <p:nvSpPr>
          <p:cNvPr id="6" name="Text Placeholder 2"/>
          <p:cNvSpPr txBox="1">
            <a:spLocks/>
          </p:cNvSpPr>
          <p:nvPr/>
        </p:nvSpPr>
        <p:spPr>
          <a:xfrm>
            <a:off x="2556680" y="3866606"/>
            <a:ext cx="4231652" cy="1500187"/>
          </a:xfrm>
          <a:prstGeom prst="rect">
            <a:avLst/>
          </a:prstGeom>
        </p:spPr>
        <p:txBody>
          <a:bodyPr anchor="b"/>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err="1" smtClean="0">
                <a:ln>
                  <a:noFill/>
                </a:ln>
                <a:solidFill>
                  <a:schemeClr val="tx1">
                    <a:tint val="75000"/>
                  </a:schemeClr>
                </a:solidFill>
                <a:effectLst/>
                <a:uLnTx/>
                <a:uFillTx/>
                <a:latin typeface="Comic Sans MS"/>
                <a:ea typeface="+mn-ea"/>
                <a:cs typeface="Comic Sans MS"/>
              </a:rPr>
              <a:t>Pavi</a:t>
            </a:r>
            <a:r>
              <a:rPr kumimoji="0" lang="en-US" sz="2400" b="0" i="0" u="none" strike="noStrike" kern="1200" cap="none" spc="0" normalizeH="0" noProof="0" dirty="0" smtClean="0">
                <a:ln>
                  <a:noFill/>
                </a:ln>
                <a:solidFill>
                  <a:schemeClr val="tx1">
                    <a:tint val="75000"/>
                  </a:schemeClr>
                </a:solidFill>
                <a:effectLst/>
                <a:uLnTx/>
                <a:uFillTx/>
                <a:latin typeface="Comic Sans MS"/>
                <a:ea typeface="+mn-ea"/>
                <a:cs typeface="Comic Sans MS"/>
              </a:rPr>
              <a:t> </a:t>
            </a:r>
            <a:r>
              <a:rPr kumimoji="0" lang="en-US" sz="2400" b="0" i="0" u="none" strike="noStrike" kern="1200" cap="none" spc="0" normalizeH="0" noProof="0" dirty="0" err="1" smtClean="0">
                <a:ln>
                  <a:noFill/>
                </a:ln>
                <a:solidFill>
                  <a:schemeClr val="tx1">
                    <a:tint val="75000"/>
                  </a:schemeClr>
                </a:solidFill>
                <a:effectLst/>
                <a:uLnTx/>
                <a:uFillTx/>
                <a:latin typeface="Comic Sans MS"/>
                <a:ea typeface="+mn-ea"/>
                <a:cs typeface="Comic Sans MS"/>
              </a:rPr>
              <a:t>Bhatter</a:t>
            </a:r>
            <a:endParaRPr kumimoji="0" lang="en-US" sz="2400" b="0" i="0" u="none" strike="noStrike" kern="1200" cap="none" spc="0" normalizeH="0" baseline="0" noProof="0" dirty="0" smtClean="0">
              <a:ln>
                <a:noFill/>
              </a:ln>
              <a:solidFill>
                <a:schemeClr val="tx1">
                  <a:tint val="75000"/>
                </a:schemeClr>
              </a:solidFill>
              <a:effectLst/>
              <a:uLnTx/>
              <a:uFillTx/>
              <a:latin typeface="Comic Sans MS"/>
              <a:ea typeface="+mn-ea"/>
              <a:cs typeface="Comic Sans M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chemeClr val="tx1">
                  <a:tint val="75000"/>
                </a:schemeClr>
              </a:solidFill>
              <a:effectLst/>
              <a:uLnTx/>
              <a:uFillTx/>
              <a:latin typeface="Comic Sans MS"/>
              <a:ea typeface="+mn-ea"/>
              <a:cs typeface="Comic Sans M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1" y="0"/>
            <a:ext cx="6005609" cy="1143000"/>
          </a:xfrm>
        </p:spPr>
        <p:txBody>
          <a:bodyPr/>
          <a:lstStyle/>
          <a:p>
            <a:r>
              <a:rPr lang="en-US" b="1" dirty="0" smtClean="0"/>
              <a:t>What are we going to do today?</a:t>
            </a: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3</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6" name="Picture 5" descr="Squishy Circuits 172.JPG"/>
          <p:cNvPicPr>
            <a:picLocks noChangeAspect="1"/>
          </p:cNvPicPr>
          <p:nvPr/>
        </p:nvPicPr>
        <p:blipFill>
          <a:blip r:embed="rId3"/>
          <a:srcRect r="3219" b="5018"/>
          <a:stretch>
            <a:fillRect/>
          </a:stretch>
        </p:blipFill>
        <p:spPr>
          <a:xfrm>
            <a:off x="0" y="1510350"/>
            <a:ext cx="3057623" cy="2352466"/>
          </a:xfrm>
          <a:prstGeom prst="rect">
            <a:avLst/>
          </a:prstGeom>
        </p:spPr>
      </p:pic>
      <p:pic>
        <p:nvPicPr>
          <p:cNvPr id="7" name="Picture 6" descr="Squishy Circuits 178.JPG"/>
          <p:cNvPicPr>
            <a:picLocks noChangeAspect="1"/>
          </p:cNvPicPr>
          <p:nvPr/>
        </p:nvPicPr>
        <p:blipFill>
          <a:blip r:embed="rId4"/>
          <a:stretch>
            <a:fillRect/>
          </a:stretch>
        </p:blipFill>
        <p:spPr>
          <a:xfrm>
            <a:off x="3057624" y="1510350"/>
            <a:ext cx="3033713" cy="2352466"/>
          </a:xfrm>
          <a:prstGeom prst="rect">
            <a:avLst/>
          </a:prstGeom>
        </p:spPr>
      </p:pic>
      <p:pic>
        <p:nvPicPr>
          <p:cNvPr id="8" name="Picture 7" descr="Squishy Circuits 187.JPG"/>
          <p:cNvPicPr>
            <a:picLocks noChangeAspect="1"/>
          </p:cNvPicPr>
          <p:nvPr/>
        </p:nvPicPr>
        <p:blipFill>
          <a:blip r:embed="rId5"/>
          <a:srcRect l="10129" b="7601"/>
          <a:stretch>
            <a:fillRect/>
          </a:stretch>
        </p:blipFill>
        <p:spPr>
          <a:xfrm>
            <a:off x="1314354" y="3862816"/>
            <a:ext cx="3190972" cy="2379235"/>
          </a:xfrm>
          <a:prstGeom prst="rect">
            <a:avLst/>
          </a:prstGeom>
        </p:spPr>
      </p:pic>
      <p:pic>
        <p:nvPicPr>
          <p:cNvPr id="10" name="Picture 9" descr="Squishy Circuits 193.JPG"/>
          <p:cNvPicPr>
            <a:picLocks noChangeAspect="1"/>
          </p:cNvPicPr>
          <p:nvPr/>
        </p:nvPicPr>
        <p:blipFill>
          <a:blip r:embed="rId6"/>
          <a:srcRect r="7143"/>
          <a:stretch>
            <a:fillRect/>
          </a:stretch>
        </p:blipFill>
        <p:spPr>
          <a:xfrm>
            <a:off x="6091338" y="1510350"/>
            <a:ext cx="3052663" cy="2352466"/>
          </a:xfrm>
          <a:prstGeom prst="rect">
            <a:avLst/>
          </a:prstGeom>
        </p:spPr>
      </p:pic>
      <p:pic>
        <p:nvPicPr>
          <p:cNvPr id="11" name="Picture 10" descr="Squishy Circuits 181.JPG"/>
          <p:cNvPicPr>
            <a:picLocks noChangeAspect="1"/>
          </p:cNvPicPr>
          <p:nvPr/>
        </p:nvPicPr>
        <p:blipFill>
          <a:blip r:embed="rId7"/>
          <a:srcRect l="2378" b="22769"/>
          <a:stretch>
            <a:fillRect/>
          </a:stretch>
        </p:blipFill>
        <p:spPr>
          <a:xfrm>
            <a:off x="4505325" y="3862815"/>
            <a:ext cx="3575472" cy="237923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2" y="416689"/>
            <a:ext cx="6005609" cy="1143000"/>
          </a:xfrm>
        </p:spPr>
        <p:txBody>
          <a:bodyPr/>
          <a:lstStyle/>
          <a:p>
            <a:r>
              <a:rPr lang="en-US" b="1" dirty="0" smtClean="0"/>
              <a:t>What is a Circuit?</a:t>
            </a:r>
            <a:endParaRPr lang="en-US" b="1"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4</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5" name="TextBox 4"/>
          <p:cNvSpPr txBox="1"/>
          <p:nvPr/>
        </p:nvSpPr>
        <p:spPr>
          <a:xfrm>
            <a:off x="322730" y="1411941"/>
            <a:ext cx="8364071" cy="2246769"/>
          </a:xfrm>
          <a:prstGeom prst="rect">
            <a:avLst/>
          </a:prstGeom>
          <a:noFill/>
        </p:spPr>
        <p:txBody>
          <a:bodyPr wrap="square" rtlCol="0">
            <a:spAutoFit/>
          </a:bodyPr>
          <a:lstStyle/>
          <a:p>
            <a:r>
              <a:rPr lang="en-US" sz="2800" dirty="0" smtClean="0">
                <a:latin typeface="Comic Sans MS" panose="030F0702030302020204" pitchFamily="66" charset="0"/>
              </a:rPr>
              <a:t>&gt; A circular path through which current can flow</a:t>
            </a:r>
          </a:p>
          <a:p>
            <a:r>
              <a:rPr lang="en-US" sz="2800" dirty="0" smtClean="0">
                <a:latin typeface="Comic Sans MS" panose="030F0702030302020204" pitchFamily="66" charset="0"/>
              </a:rPr>
              <a:t>&gt; Needs a battery or source of energy that can make the current flow through it</a:t>
            </a:r>
          </a:p>
          <a:p>
            <a:r>
              <a:rPr lang="en-US" sz="2800" dirty="0" smtClean="0">
                <a:latin typeface="Comic Sans MS" panose="030F0702030302020204" pitchFamily="66" charset="0"/>
              </a:rPr>
              <a:t>&gt; Something interesting like a LED, which does something when current flows.</a:t>
            </a:r>
            <a:endParaRPr lang="en-US" sz="2800" dirty="0">
              <a:latin typeface="Comic Sans MS" panose="030F0702030302020204" pitchFamily="66" charset="0"/>
            </a:endParaRPr>
          </a:p>
        </p:txBody>
      </p:sp>
      <p:pic>
        <p:nvPicPr>
          <p:cNvPr id="6" name="Picture 5" descr="Circuit.jpg"/>
          <p:cNvPicPr>
            <a:picLocks noChangeAspect="1"/>
          </p:cNvPicPr>
          <p:nvPr/>
        </p:nvPicPr>
        <p:blipFill>
          <a:blip r:embed="rId3"/>
          <a:stretch>
            <a:fillRect/>
          </a:stretch>
        </p:blipFill>
        <p:spPr>
          <a:xfrm>
            <a:off x="6208060" y="3890526"/>
            <a:ext cx="2196353" cy="2212385"/>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fld id="{6C0001A9-357E-7541-840E-1F18FD9D64CA}" type="slidenum">
              <a:rPr lang="en-US" smtClean="0"/>
              <a:pPr algn="r"/>
              <a:t>5</a:t>
            </a:fld>
            <a:endParaRPr lang="en-US" dirty="0"/>
          </a:p>
        </p:txBody>
      </p:sp>
      <p:sp>
        <p:nvSpPr>
          <p:cNvPr id="3" name="Footer Placeholder 2"/>
          <p:cNvSpPr>
            <a:spLocks noGrp="1"/>
          </p:cNvSpPr>
          <p:nvPr>
            <p:ph type="ftr" sz="quarter" idx="11"/>
          </p:nvPr>
        </p:nvSpPr>
        <p:spPr/>
        <p:txBody>
          <a:bodyPr/>
          <a:lstStyle/>
          <a:p>
            <a:pPr algn="ctr"/>
            <a:endParaRPr lang="en-US" dirty="0"/>
          </a:p>
        </p:txBody>
      </p:sp>
      <p:sp>
        <p:nvSpPr>
          <p:cNvPr id="4" name="Rectangle 3"/>
          <p:cNvSpPr/>
          <p:nvPr/>
        </p:nvSpPr>
        <p:spPr>
          <a:xfrm>
            <a:off x="255608" y="1678329"/>
            <a:ext cx="4572000" cy="4801314"/>
          </a:xfrm>
          <a:prstGeom prst="rect">
            <a:avLst/>
          </a:prstGeom>
        </p:spPr>
        <p:txBody>
          <a:bodyPr wrap="square">
            <a:spAutoFit/>
          </a:bodyPr>
          <a:lstStyle/>
          <a:p>
            <a:r>
              <a:rPr lang="en-US" dirty="0" smtClean="0">
                <a:latin typeface="Comic Sans MS" panose="030F0702030302020204" pitchFamily="66" charset="0"/>
              </a:rPr>
              <a:t>&gt; A LED </a:t>
            </a:r>
            <a:r>
              <a:rPr lang="en-US" dirty="0">
                <a:latin typeface="Comic Sans MS" panose="030F0702030302020204" pitchFamily="66" charset="0"/>
              </a:rPr>
              <a:t>is a very small light, often colored (white / red / yellow / green)</a:t>
            </a:r>
          </a:p>
          <a:p>
            <a:endParaRPr lang="en-US" dirty="0">
              <a:latin typeface="Comic Sans MS" panose="030F0702030302020204" pitchFamily="66" charset="0"/>
            </a:endParaRPr>
          </a:p>
          <a:p>
            <a:r>
              <a:rPr lang="en-US" dirty="0" smtClean="0">
                <a:latin typeface="Comic Sans MS" panose="030F0702030302020204" pitchFamily="66" charset="0"/>
              </a:rPr>
              <a:t>&gt; Each </a:t>
            </a:r>
            <a:r>
              <a:rPr lang="en-US" dirty="0">
                <a:latin typeface="Comic Sans MS" panose="030F0702030302020204" pitchFamily="66" charset="0"/>
              </a:rPr>
              <a:t>LED has two legs ... a short and a long</a:t>
            </a:r>
          </a:p>
          <a:p>
            <a:endParaRPr lang="en-US" dirty="0">
              <a:latin typeface="Comic Sans MS" panose="030F0702030302020204" pitchFamily="66" charset="0"/>
            </a:endParaRPr>
          </a:p>
          <a:p>
            <a:r>
              <a:rPr lang="en-US" dirty="0" smtClean="0">
                <a:latin typeface="Comic Sans MS" panose="030F0702030302020204" pitchFamily="66" charset="0"/>
              </a:rPr>
              <a:t>&gt; Long </a:t>
            </a:r>
            <a:r>
              <a:rPr lang="en-US" dirty="0">
                <a:latin typeface="Comic Sans MS" panose="030F0702030302020204" pitchFamily="66" charset="0"/>
              </a:rPr>
              <a:t>is the PLUS (</a:t>
            </a:r>
            <a:r>
              <a:rPr lang="en-US" dirty="0">
                <a:solidFill>
                  <a:srgbClr val="FF0000"/>
                </a:solidFill>
                <a:latin typeface="Comic Sans MS" panose="030F0702030302020204" pitchFamily="66" charset="0"/>
              </a:rPr>
              <a:t>+</a:t>
            </a:r>
            <a:r>
              <a:rPr lang="en-US" dirty="0">
                <a:latin typeface="Comic Sans MS" panose="030F0702030302020204" pitchFamily="66" charset="0"/>
              </a:rPr>
              <a:t>) (positive pole</a:t>
            </a:r>
            <a:r>
              <a:rPr lang="en-US" dirty="0" smtClean="0">
                <a:latin typeface="Comic Sans MS" panose="030F0702030302020204" pitchFamily="66" charset="0"/>
              </a:rPr>
              <a:t>)</a:t>
            </a:r>
          </a:p>
          <a:p>
            <a:endParaRPr lang="en-US" dirty="0" smtClean="0">
              <a:latin typeface="Comic Sans MS" panose="030F0702030302020204" pitchFamily="66" charset="0"/>
            </a:endParaRPr>
          </a:p>
          <a:p>
            <a:r>
              <a:rPr lang="en-US" dirty="0" smtClean="0">
                <a:latin typeface="Comic Sans MS" panose="030F0702030302020204" pitchFamily="66" charset="0"/>
              </a:rPr>
              <a:t>&gt; Short is the NEGATIVE (-) (negative pole)</a:t>
            </a:r>
          </a:p>
          <a:p>
            <a:endParaRPr lang="en-US" dirty="0">
              <a:latin typeface="Comic Sans MS" panose="030F0702030302020204" pitchFamily="66" charset="0"/>
            </a:endParaRPr>
          </a:p>
          <a:p>
            <a:r>
              <a:rPr lang="en-US" dirty="0" smtClean="0">
                <a:latin typeface="Comic Sans MS" panose="030F0702030302020204" pitchFamily="66" charset="0"/>
              </a:rPr>
              <a:t>&gt; It glows when current flows</a:t>
            </a:r>
          </a:p>
          <a:p>
            <a:endParaRPr lang="en-US" dirty="0">
              <a:latin typeface="Comic Sans MS" panose="030F0702030302020204" pitchFamily="66" charset="0"/>
            </a:endParaRPr>
          </a:p>
          <a:p>
            <a:r>
              <a:rPr lang="en-US" dirty="0" smtClean="0">
                <a:latin typeface="Comic Sans MS" panose="030F0702030302020204" pitchFamily="66" charset="0"/>
              </a:rPr>
              <a:t>&gt; It can handle only small amount of current   </a:t>
            </a:r>
          </a:p>
          <a:p>
            <a:endParaRPr lang="en-US" dirty="0"/>
          </a:p>
          <a:p>
            <a:endParaRPr lang="en-US" dirty="0"/>
          </a:p>
        </p:txBody>
      </p:sp>
      <p:sp>
        <p:nvSpPr>
          <p:cNvPr id="5" name="Title 1"/>
          <p:cNvSpPr txBox="1">
            <a:spLocks/>
          </p:cNvSpPr>
          <p:nvPr/>
        </p:nvSpPr>
        <p:spPr>
          <a:xfrm>
            <a:off x="2776581" y="390525"/>
            <a:ext cx="6005609" cy="1143000"/>
          </a:xfrm>
          <a:prstGeom prst="rect">
            <a:avLst/>
          </a:prstGeom>
        </p:spPr>
        <p:txBody>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Comic Sans MS" pitchFamily="66" charset="0"/>
                <a:ea typeface="+mj-ea"/>
                <a:cs typeface="+mj-cs"/>
              </a:rPr>
              <a:t>I am L-E-D</a:t>
            </a:r>
            <a:endParaRPr kumimoji="0" lang="en-US" sz="4400" b="1" i="0" u="none" strike="noStrike" kern="1200" cap="none" spc="0" normalizeH="0" baseline="0" noProof="0" dirty="0">
              <a:ln>
                <a:noFill/>
              </a:ln>
              <a:solidFill>
                <a:schemeClr val="tx1"/>
              </a:solidFill>
              <a:effectLst/>
              <a:uLnTx/>
              <a:uFillTx/>
              <a:latin typeface="Comic Sans MS" pitchFamily="66" charset="0"/>
              <a:ea typeface="+mj-ea"/>
              <a:cs typeface="+mj-cs"/>
            </a:endParaRPr>
          </a:p>
        </p:txBody>
      </p:sp>
      <p:pic>
        <p:nvPicPr>
          <p:cNvPr id="6" name="Picture 6" descr="C:\Users\pbhatter\Desktop\Archive\IOT\Arduino\Workshop material\red 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467" y="1242125"/>
            <a:ext cx="3661264" cy="366126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4138559" y="2933860"/>
            <a:ext cx="1640827" cy="14847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6248332" y="4600053"/>
            <a:ext cx="609736" cy="60667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35895" y="1088236"/>
            <a:ext cx="2644346" cy="307777"/>
          </a:xfrm>
          <a:prstGeom prst="rect">
            <a:avLst/>
          </a:prstGeom>
          <a:noFill/>
        </p:spPr>
        <p:txBody>
          <a:bodyPr wrap="square" rtlCol="0">
            <a:spAutoFit/>
          </a:bodyPr>
          <a:lstStyle/>
          <a:p>
            <a:r>
              <a:rPr lang="en-US" sz="1400" b="1" dirty="0" smtClean="0">
                <a:latin typeface="Comic Sans MS" pitchFamily="66" charset="0"/>
              </a:rPr>
              <a:t>Light-Emitting-Diode</a:t>
            </a:r>
            <a:endParaRPr lang="en-US" sz="1400" b="1" dirty="0">
              <a:latin typeface="Comic Sans MS" pitchFamily="66"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3" y="457200"/>
            <a:ext cx="6005609" cy="1143000"/>
          </a:xfrm>
        </p:spPr>
        <p:txBody>
          <a:bodyPr/>
          <a:lstStyle/>
          <a:p>
            <a:r>
              <a:rPr lang="en-US" b="1" dirty="0" smtClean="0"/>
              <a:t>I am Battery</a:t>
            </a:r>
            <a:endParaRPr lang="en-US" b="1"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6</a:t>
            </a:fld>
            <a:endParaRPr lang="en-US" dirty="0"/>
          </a:p>
        </p:txBody>
      </p:sp>
      <p:sp>
        <p:nvSpPr>
          <p:cNvPr id="5" name="Footer Placeholder 4"/>
          <p:cNvSpPr>
            <a:spLocks noGrp="1"/>
          </p:cNvSpPr>
          <p:nvPr>
            <p:ph type="ftr" sz="quarter" idx="11"/>
          </p:nvPr>
        </p:nvSpPr>
        <p:spPr/>
        <p:txBody>
          <a:bodyPr/>
          <a:lstStyle/>
          <a:p>
            <a:pPr algn="ctr"/>
            <a:endParaRPr lang="en-US" dirty="0"/>
          </a:p>
        </p:txBody>
      </p:sp>
      <p:sp>
        <p:nvSpPr>
          <p:cNvPr id="7" name="TextBox 6"/>
          <p:cNvSpPr txBox="1"/>
          <p:nvPr/>
        </p:nvSpPr>
        <p:spPr>
          <a:xfrm>
            <a:off x="365705" y="1851950"/>
            <a:ext cx="4630971" cy="3416320"/>
          </a:xfrm>
          <a:prstGeom prst="rect">
            <a:avLst/>
          </a:prstGeom>
          <a:noFill/>
        </p:spPr>
        <p:txBody>
          <a:bodyPr wrap="square" rtlCol="0">
            <a:spAutoFit/>
          </a:bodyPr>
          <a:lstStyle/>
          <a:p>
            <a:r>
              <a:rPr lang="en-US" dirty="0" smtClean="0">
                <a:latin typeface="Comic Sans MS" pitchFamily="66" charset="0"/>
              </a:rPr>
              <a:t>&gt; Stores energy</a:t>
            </a:r>
          </a:p>
          <a:p>
            <a:endParaRPr lang="en-US" dirty="0" smtClean="0">
              <a:latin typeface="Comic Sans MS" pitchFamily="66" charset="0"/>
            </a:endParaRPr>
          </a:p>
          <a:p>
            <a:r>
              <a:rPr lang="en-US" dirty="0" smtClean="0">
                <a:latin typeface="Comic Sans MS" pitchFamily="66" charset="0"/>
              </a:rPr>
              <a:t>&gt; Converts stored chemical energy into electrical energy</a:t>
            </a:r>
          </a:p>
          <a:p>
            <a:r>
              <a:rPr lang="en-US" dirty="0" smtClean="0"/>
              <a:t> </a:t>
            </a:r>
          </a:p>
          <a:p>
            <a:r>
              <a:rPr lang="en-US" dirty="0" smtClean="0">
                <a:latin typeface="Comic Sans MS" pitchFamily="66" charset="0"/>
              </a:rPr>
              <a:t>&gt; Batteries provide portable, convenient sources of energy for powering devices without using electrical outlets</a:t>
            </a:r>
          </a:p>
          <a:p>
            <a:pPr>
              <a:buFont typeface="Wingdings"/>
              <a:buChar char="Ø"/>
            </a:pPr>
            <a:endParaRPr lang="en-US" dirty="0" smtClean="0">
              <a:latin typeface="Comic Sans MS" pitchFamily="66" charset="0"/>
            </a:endParaRPr>
          </a:p>
          <a:p>
            <a:r>
              <a:rPr lang="en-US" dirty="0" smtClean="0">
                <a:latin typeface="Comic Sans MS" pitchFamily="66" charset="0"/>
              </a:rPr>
              <a:t>&gt;We will be using 1.5 Volt AA batteries. Everyone will get 4 batteries, for a total of 6 Volts</a:t>
            </a:r>
          </a:p>
        </p:txBody>
      </p:sp>
      <p:pic>
        <p:nvPicPr>
          <p:cNvPr id="25602" name="Picture 2" descr="http://media.ww2.duracell.com/images/en-US/product/gallery/ultra_lg.png"/>
          <p:cNvPicPr>
            <a:picLocks noChangeAspect="1" noChangeArrowheads="1"/>
          </p:cNvPicPr>
          <p:nvPr/>
        </p:nvPicPr>
        <p:blipFill>
          <a:blip r:embed="rId3"/>
          <a:srcRect/>
          <a:stretch>
            <a:fillRect/>
          </a:stretch>
        </p:blipFill>
        <p:spPr bwMode="auto">
          <a:xfrm>
            <a:off x="5295900" y="1851950"/>
            <a:ext cx="2514600" cy="2971801"/>
          </a:xfrm>
          <a:prstGeom prst="rect">
            <a:avLst/>
          </a:prstGeom>
          <a:noFill/>
        </p:spPr>
      </p:pic>
      <p:sp>
        <p:nvSpPr>
          <p:cNvPr id="8" name="TextBox 7"/>
          <p:cNvSpPr txBox="1"/>
          <p:nvPr/>
        </p:nvSpPr>
        <p:spPr>
          <a:xfrm>
            <a:off x="6265817" y="1092368"/>
            <a:ext cx="574765" cy="1015663"/>
          </a:xfrm>
          <a:prstGeom prst="rect">
            <a:avLst/>
          </a:prstGeom>
          <a:noFill/>
        </p:spPr>
        <p:txBody>
          <a:bodyPr wrap="square" rtlCol="0">
            <a:spAutoFit/>
          </a:bodyPr>
          <a:lstStyle/>
          <a:p>
            <a:r>
              <a:rPr lang="en-US" sz="6000" dirty="0" smtClean="0">
                <a:solidFill>
                  <a:srgbClr val="FF0000"/>
                </a:solidFill>
              </a:rPr>
              <a:t>+</a:t>
            </a:r>
            <a:endParaRPr lang="en-US" sz="6000" dirty="0">
              <a:solidFill>
                <a:srgbClr val="FF0000"/>
              </a:solidFill>
            </a:endParaRPr>
          </a:p>
        </p:txBody>
      </p:sp>
      <p:sp>
        <p:nvSpPr>
          <p:cNvPr id="9" name="TextBox 8"/>
          <p:cNvSpPr txBox="1"/>
          <p:nvPr/>
        </p:nvSpPr>
        <p:spPr>
          <a:xfrm>
            <a:off x="6265817" y="4529606"/>
            <a:ext cx="574765" cy="1323439"/>
          </a:xfrm>
          <a:prstGeom prst="rect">
            <a:avLst/>
          </a:prstGeom>
          <a:noFill/>
        </p:spPr>
        <p:txBody>
          <a:bodyPr wrap="square" rtlCol="0">
            <a:spAutoFit/>
          </a:bodyPr>
          <a:lstStyle/>
          <a:p>
            <a:r>
              <a:rPr lang="en-US" sz="8000" dirty="0" smtClean="0"/>
              <a:t>-</a:t>
            </a:r>
            <a:endParaRPr lang="en-US" sz="8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Wires – Negative and Positive</a:t>
            </a:r>
            <a:endParaRPr lang="en-US" b="1" dirty="0"/>
          </a:p>
        </p:txBody>
      </p:sp>
      <p:pic>
        <p:nvPicPr>
          <p:cNvPr id="6" name="Content Placeholder 5" descr="Squishy Circuits 155.JPG"/>
          <p:cNvPicPr>
            <a:picLocks noGrp="1" noChangeAspect="1"/>
          </p:cNvPicPr>
          <p:nvPr>
            <p:ph idx="1"/>
          </p:nvPr>
        </p:nvPicPr>
        <p:blipFill>
          <a:blip r:embed="rId3"/>
          <a:stretch>
            <a:fillRect/>
          </a:stretch>
        </p:blipFill>
        <p:spPr>
          <a:xfrm>
            <a:off x="2652184" y="1714501"/>
            <a:ext cx="6034617" cy="4525963"/>
          </a:xfrm>
        </p:spPr>
      </p:pic>
      <p:sp>
        <p:nvSpPr>
          <p:cNvPr id="4" name="Slide Number Placeholder 3"/>
          <p:cNvSpPr>
            <a:spLocks noGrp="1"/>
          </p:cNvSpPr>
          <p:nvPr>
            <p:ph type="sldNum" sz="quarter" idx="12"/>
          </p:nvPr>
        </p:nvSpPr>
        <p:spPr/>
        <p:txBody>
          <a:bodyPr/>
          <a:lstStyle/>
          <a:p>
            <a:pPr algn="r"/>
            <a:fld id="{6C0001A9-357E-7541-840E-1F18FD9D64CA}" type="slidenum">
              <a:rPr lang="en-US" smtClean="0"/>
              <a:pPr algn="r"/>
              <a:t>7</a:t>
            </a:fld>
            <a:endParaRPr lang="en-US" dirty="0"/>
          </a:p>
        </p:txBody>
      </p:sp>
      <p:sp>
        <p:nvSpPr>
          <p:cNvPr id="5" name="Footer Placeholder 4"/>
          <p:cNvSpPr>
            <a:spLocks noGrp="1"/>
          </p:cNvSpPr>
          <p:nvPr>
            <p:ph type="ftr" sz="quarter" idx="11"/>
          </p:nvPr>
        </p:nvSpPr>
        <p:spPr/>
        <p:txBody>
          <a:bodyPr/>
          <a:lstStyle/>
          <a:p>
            <a:pPr algn="ctr"/>
            <a:endParaRPr lang="en-US" dirty="0"/>
          </a:p>
        </p:txBody>
      </p:sp>
      <p:sp>
        <p:nvSpPr>
          <p:cNvPr id="7" name="TextBox 6"/>
          <p:cNvSpPr txBox="1"/>
          <p:nvPr/>
        </p:nvSpPr>
        <p:spPr>
          <a:xfrm>
            <a:off x="276226" y="2476500"/>
            <a:ext cx="1962151" cy="1077218"/>
          </a:xfrm>
          <a:prstGeom prst="rect">
            <a:avLst/>
          </a:prstGeom>
          <a:noFill/>
        </p:spPr>
        <p:txBody>
          <a:bodyPr wrap="square" rtlCol="0">
            <a:spAutoFit/>
          </a:bodyPr>
          <a:lstStyle/>
          <a:p>
            <a:pPr algn="ctr"/>
            <a:r>
              <a:rPr lang="en-US" sz="1600" dirty="0" smtClean="0">
                <a:latin typeface="Comic Sans MS" pitchFamily="66" charset="0"/>
              </a:rPr>
              <a:t>A </a:t>
            </a:r>
            <a:r>
              <a:rPr lang="en-US" sz="1600" b="1" dirty="0" smtClean="0">
                <a:solidFill>
                  <a:srgbClr val="FF0000"/>
                </a:solidFill>
                <a:latin typeface="Comic Sans MS" pitchFamily="66" charset="0"/>
              </a:rPr>
              <a:t>RED </a:t>
            </a:r>
            <a:r>
              <a:rPr lang="en-US" sz="1600" dirty="0" smtClean="0">
                <a:latin typeface="Comic Sans MS" pitchFamily="66" charset="0"/>
              </a:rPr>
              <a:t>wire connected to the battery means it is </a:t>
            </a:r>
            <a:r>
              <a:rPr lang="en-US" sz="1600" b="1" dirty="0" smtClean="0">
                <a:solidFill>
                  <a:srgbClr val="FF0000"/>
                </a:solidFill>
                <a:latin typeface="Comic Sans MS" pitchFamily="66" charset="0"/>
              </a:rPr>
              <a:t>POSITIVE (+)</a:t>
            </a:r>
            <a:r>
              <a:rPr lang="en-US" sz="1600" dirty="0" smtClean="0">
                <a:latin typeface="Comic Sans MS" pitchFamily="66" charset="0"/>
              </a:rPr>
              <a:t>.</a:t>
            </a:r>
            <a:endParaRPr lang="en-US" sz="1600" dirty="0">
              <a:latin typeface="Comic Sans MS" pitchFamily="66" charset="0"/>
            </a:endParaRPr>
          </a:p>
        </p:txBody>
      </p:sp>
      <p:sp>
        <p:nvSpPr>
          <p:cNvPr id="8" name="TextBox 7"/>
          <p:cNvSpPr txBox="1"/>
          <p:nvPr/>
        </p:nvSpPr>
        <p:spPr>
          <a:xfrm>
            <a:off x="276226" y="4772025"/>
            <a:ext cx="2085975" cy="1077218"/>
          </a:xfrm>
          <a:prstGeom prst="rect">
            <a:avLst/>
          </a:prstGeom>
          <a:noFill/>
        </p:spPr>
        <p:txBody>
          <a:bodyPr wrap="square" rtlCol="0">
            <a:spAutoFit/>
          </a:bodyPr>
          <a:lstStyle/>
          <a:p>
            <a:pPr algn="ctr"/>
            <a:r>
              <a:rPr lang="en-US" sz="1600" dirty="0" smtClean="0">
                <a:latin typeface="Comic Sans MS" pitchFamily="66" charset="0"/>
              </a:rPr>
              <a:t>A </a:t>
            </a:r>
            <a:r>
              <a:rPr lang="en-US" sz="1600" b="1" dirty="0" smtClean="0">
                <a:latin typeface="Comic Sans MS" pitchFamily="66" charset="0"/>
              </a:rPr>
              <a:t>BLACK</a:t>
            </a:r>
            <a:r>
              <a:rPr lang="en-US" sz="1600" dirty="0" smtClean="0">
                <a:latin typeface="Comic Sans MS" pitchFamily="66" charset="0"/>
              </a:rPr>
              <a:t> wire connected to the battery means it is </a:t>
            </a:r>
            <a:r>
              <a:rPr lang="en-US" sz="1600" b="1" dirty="0" smtClean="0">
                <a:latin typeface="Comic Sans MS" pitchFamily="66" charset="0"/>
              </a:rPr>
              <a:t>NEGATIVE</a:t>
            </a:r>
            <a:r>
              <a:rPr lang="en-US" sz="1600" dirty="0" smtClean="0">
                <a:latin typeface="Comic Sans MS" pitchFamily="66" charset="0"/>
              </a:rPr>
              <a:t> (-).</a:t>
            </a:r>
            <a:endParaRPr lang="en-US" sz="1600" dirty="0">
              <a:latin typeface="Comic Sans MS" pitchFamily="66" charset="0"/>
            </a:endParaRPr>
          </a:p>
        </p:txBody>
      </p:sp>
      <p:cxnSp>
        <p:nvCxnSpPr>
          <p:cNvPr id="12" name="Straight Arrow Connector 11"/>
          <p:cNvCxnSpPr/>
          <p:nvPr/>
        </p:nvCxnSpPr>
        <p:spPr>
          <a:xfrm flipV="1">
            <a:off x="2238375" y="2790824"/>
            <a:ext cx="762000" cy="50482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flipH="1">
            <a:off x="4629151" y="3061840"/>
            <a:ext cx="390525" cy="639068"/>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p:nvPr/>
        </p:nvCxnSpPr>
        <p:spPr>
          <a:xfrm flipH="1" flipV="1">
            <a:off x="5019676" y="4391026"/>
            <a:ext cx="142875" cy="1057275"/>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fld id="{6C0001A9-357E-7541-840E-1F18FD9D64CA}" type="slidenum">
              <a:rPr lang="en-US" smtClean="0"/>
              <a:pPr algn="r"/>
              <a:t>8</a:t>
            </a:fld>
            <a:endParaRPr lang="en-US" dirty="0"/>
          </a:p>
        </p:txBody>
      </p:sp>
      <p:sp>
        <p:nvSpPr>
          <p:cNvPr id="3" name="Footer Placeholder 2"/>
          <p:cNvSpPr>
            <a:spLocks noGrp="1"/>
          </p:cNvSpPr>
          <p:nvPr>
            <p:ph type="ftr" sz="quarter" idx="11"/>
          </p:nvPr>
        </p:nvSpPr>
        <p:spPr/>
        <p:txBody>
          <a:bodyPr/>
          <a:lstStyle/>
          <a:p>
            <a:pPr algn="ctr"/>
            <a:endParaRPr lang="en-US" dirty="0"/>
          </a:p>
        </p:txBody>
      </p:sp>
      <p:pic>
        <p:nvPicPr>
          <p:cNvPr id="5" name="Picture 4" descr="Squishy Circuits 002.JPG"/>
          <p:cNvPicPr>
            <a:picLocks noChangeAspect="1"/>
          </p:cNvPicPr>
          <p:nvPr/>
        </p:nvPicPr>
        <p:blipFill>
          <a:blip r:embed="rId3"/>
          <a:srcRect r="8764"/>
          <a:stretch>
            <a:fillRect/>
          </a:stretch>
        </p:blipFill>
        <p:spPr>
          <a:xfrm>
            <a:off x="2003032" y="1620719"/>
            <a:ext cx="5310773" cy="4365704"/>
          </a:xfrm>
          <a:prstGeom prst="rect">
            <a:avLst/>
          </a:prstGeom>
        </p:spPr>
      </p:pic>
      <p:cxnSp>
        <p:nvCxnSpPr>
          <p:cNvPr id="7" name="Straight Arrow Connector 6"/>
          <p:cNvCxnSpPr/>
          <p:nvPr/>
        </p:nvCxnSpPr>
        <p:spPr>
          <a:xfrm>
            <a:off x="1747949" y="2346670"/>
            <a:ext cx="1009187" cy="107051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a:stCxn id="16" idx="2"/>
          </p:cNvCxnSpPr>
          <p:nvPr/>
        </p:nvCxnSpPr>
        <p:spPr>
          <a:xfrm>
            <a:off x="3819759" y="1436060"/>
            <a:ext cx="542230" cy="1981125"/>
          </a:xfrm>
          <a:prstGeom prst="straightConnector1">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extBox 14"/>
          <p:cNvSpPr txBox="1"/>
          <p:nvPr/>
        </p:nvSpPr>
        <p:spPr>
          <a:xfrm>
            <a:off x="0" y="2035098"/>
            <a:ext cx="1962151" cy="584775"/>
          </a:xfrm>
          <a:prstGeom prst="rect">
            <a:avLst/>
          </a:prstGeom>
          <a:noFill/>
        </p:spPr>
        <p:txBody>
          <a:bodyPr wrap="square" rtlCol="0">
            <a:spAutoFit/>
          </a:bodyPr>
          <a:lstStyle/>
          <a:p>
            <a:pPr algn="ctr"/>
            <a:r>
              <a:rPr lang="en-US" sz="1600" b="1" dirty="0" smtClean="0">
                <a:solidFill>
                  <a:srgbClr val="FF0000"/>
                </a:solidFill>
                <a:latin typeface="Comic Sans MS" pitchFamily="66" charset="0"/>
              </a:rPr>
              <a:t>POSITIVE (+) red </a:t>
            </a:r>
            <a:r>
              <a:rPr lang="en-US" sz="1600" b="1" dirty="0" smtClean="0">
                <a:latin typeface="Comic Sans MS" pitchFamily="66" charset="0"/>
              </a:rPr>
              <a:t>wire</a:t>
            </a:r>
            <a:r>
              <a:rPr lang="en-US" sz="1600" dirty="0" smtClean="0">
                <a:latin typeface="Comic Sans MS" pitchFamily="66" charset="0"/>
              </a:rPr>
              <a:t>.</a:t>
            </a:r>
            <a:endParaRPr lang="en-US" sz="1600" dirty="0">
              <a:latin typeface="Comic Sans MS" pitchFamily="66" charset="0"/>
            </a:endParaRPr>
          </a:p>
        </p:txBody>
      </p:sp>
      <p:sp>
        <p:nvSpPr>
          <p:cNvPr id="16" name="TextBox 15"/>
          <p:cNvSpPr txBox="1"/>
          <p:nvPr/>
        </p:nvSpPr>
        <p:spPr>
          <a:xfrm>
            <a:off x="2689304" y="605063"/>
            <a:ext cx="2260909" cy="830997"/>
          </a:xfrm>
          <a:prstGeom prst="rect">
            <a:avLst/>
          </a:prstGeom>
          <a:noFill/>
        </p:spPr>
        <p:txBody>
          <a:bodyPr wrap="square" rtlCol="0">
            <a:spAutoFit/>
          </a:bodyPr>
          <a:lstStyle/>
          <a:p>
            <a:pPr algn="ctr"/>
            <a:r>
              <a:rPr lang="en-US" sz="1600" b="1" dirty="0" smtClean="0">
                <a:latin typeface="Comic Sans MS" pitchFamily="66" charset="0"/>
              </a:rPr>
              <a:t>Long LED leg…</a:t>
            </a:r>
            <a:r>
              <a:rPr lang="en-US" sz="1600" b="1" dirty="0" smtClean="0">
                <a:solidFill>
                  <a:srgbClr val="FF0000"/>
                </a:solidFill>
                <a:latin typeface="Comic Sans MS" pitchFamily="66" charset="0"/>
              </a:rPr>
              <a:t>POSITIVE (+) </a:t>
            </a:r>
            <a:r>
              <a:rPr lang="en-US" sz="1600" b="1" dirty="0" smtClean="0">
                <a:latin typeface="Comic Sans MS" pitchFamily="66" charset="0"/>
              </a:rPr>
              <a:t>pole</a:t>
            </a:r>
            <a:endParaRPr lang="en-US" sz="1600" b="1" dirty="0">
              <a:latin typeface="Comic Sans MS" pitchFamily="66" charset="0"/>
            </a:endParaRPr>
          </a:p>
        </p:txBody>
      </p:sp>
      <p:sp>
        <p:nvSpPr>
          <p:cNvPr id="21" name="Rectangle 20"/>
          <p:cNvSpPr/>
          <p:nvPr/>
        </p:nvSpPr>
        <p:spPr>
          <a:xfrm>
            <a:off x="7313805" y="2619873"/>
            <a:ext cx="1776761" cy="584775"/>
          </a:xfrm>
          <a:prstGeom prst="rect">
            <a:avLst/>
          </a:prstGeom>
        </p:spPr>
        <p:txBody>
          <a:bodyPr wrap="square">
            <a:spAutoFit/>
          </a:bodyPr>
          <a:lstStyle/>
          <a:p>
            <a:pPr lvl="0" algn="ctr"/>
            <a:r>
              <a:rPr lang="en-US" sz="1600" b="1" dirty="0" smtClean="0">
                <a:latin typeface="Comic Sans MS" pitchFamily="66" charset="0"/>
              </a:rPr>
              <a:t>NEGATIVE (-) black wire</a:t>
            </a:r>
            <a:r>
              <a:rPr lang="en-US" sz="1600" dirty="0" smtClean="0">
                <a:latin typeface="Comic Sans MS" pitchFamily="66" charset="0"/>
              </a:rPr>
              <a:t>.</a:t>
            </a:r>
            <a:endParaRPr lang="en-US" sz="1600" dirty="0">
              <a:latin typeface="Comic Sans MS" pitchFamily="66" charset="0"/>
            </a:endParaRPr>
          </a:p>
        </p:txBody>
      </p:sp>
      <p:sp>
        <p:nvSpPr>
          <p:cNvPr id="22" name="TextBox 21"/>
          <p:cNvSpPr txBox="1"/>
          <p:nvPr/>
        </p:nvSpPr>
        <p:spPr>
          <a:xfrm>
            <a:off x="4950213" y="789722"/>
            <a:ext cx="2260909" cy="830997"/>
          </a:xfrm>
          <a:prstGeom prst="rect">
            <a:avLst/>
          </a:prstGeom>
          <a:noFill/>
        </p:spPr>
        <p:txBody>
          <a:bodyPr wrap="square" rtlCol="0">
            <a:spAutoFit/>
          </a:bodyPr>
          <a:lstStyle/>
          <a:p>
            <a:pPr algn="ctr"/>
            <a:r>
              <a:rPr lang="en-US" sz="1600" b="1" dirty="0" smtClean="0">
                <a:latin typeface="Comic Sans MS" pitchFamily="66" charset="0"/>
              </a:rPr>
              <a:t>Short LED leg…NEGATIVE (-)</a:t>
            </a:r>
            <a:r>
              <a:rPr lang="en-US" sz="1600" b="1" dirty="0" smtClean="0">
                <a:solidFill>
                  <a:srgbClr val="FF0000"/>
                </a:solidFill>
                <a:latin typeface="Comic Sans MS" pitchFamily="66" charset="0"/>
              </a:rPr>
              <a:t>  </a:t>
            </a:r>
            <a:r>
              <a:rPr lang="en-US" sz="1600" b="1" dirty="0" smtClean="0">
                <a:latin typeface="Comic Sans MS" pitchFamily="66" charset="0"/>
              </a:rPr>
              <a:t>pole</a:t>
            </a:r>
            <a:endParaRPr lang="en-US" sz="1600" b="1" dirty="0">
              <a:latin typeface="Comic Sans MS" pitchFamily="66" charset="0"/>
            </a:endParaRPr>
          </a:p>
        </p:txBody>
      </p:sp>
      <p:cxnSp>
        <p:nvCxnSpPr>
          <p:cNvPr id="23" name="Straight Arrow Connector 22"/>
          <p:cNvCxnSpPr/>
          <p:nvPr/>
        </p:nvCxnSpPr>
        <p:spPr>
          <a:xfrm flipH="1" flipV="1">
            <a:off x="5207620" y="2932771"/>
            <a:ext cx="2219093" cy="271877"/>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flipH="1">
            <a:off x="4950213" y="1806498"/>
            <a:ext cx="904177" cy="1283734"/>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2" y="470647"/>
            <a:ext cx="6005609" cy="1143000"/>
          </a:xfrm>
        </p:spPr>
        <p:txBody>
          <a:bodyPr/>
          <a:lstStyle/>
          <a:p>
            <a:r>
              <a:rPr lang="en-US" b="1" dirty="0" smtClean="0"/>
              <a:t>Current</a:t>
            </a:r>
            <a:endParaRPr lang="en-US" b="1"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9</a:t>
            </a:fld>
            <a:endParaRPr lang="en-US" dirty="0"/>
          </a:p>
        </p:txBody>
      </p:sp>
      <p:sp>
        <p:nvSpPr>
          <p:cNvPr id="4" name="Footer Placeholder 3"/>
          <p:cNvSpPr>
            <a:spLocks noGrp="1"/>
          </p:cNvSpPr>
          <p:nvPr>
            <p:ph type="ftr" sz="quarter" idx="11"/>
          </p:nvPr>
        </p:nvSpPr>
        <p:spPr/>
        <p:txBody>
          <a:bodyPr/>
          <a:lstStyle/>
          <a:p>
            <a:pPr algn="ctr"/>
            <a:endParaRPr lang="en-US" dirty="0"/>
          </a:p>
        </p:txBody>
      </p:sp>
      <p:pic>
        <p:nvPicPr>
          <p:cNvPr id="7" name="Picture 6" descr="Current.gif"/>
          <p:cNvPicPr>
            <a:picLocks noChangeAspect="1"/>
          </p:cNvPicPr>
          <p:nvPr/>
        </p:nvPicPr>
        <p:blipFill>
          <a:blip r:embed="rId3"/>
          <a:stretch>
            <a:fillRect/>
          </a:stretch>
        </p:blipFill>
        <p:spPr>
          <a:xfrm>
            <a:off x="1355557" y="4168588"/>
            <a:ext cx="6416843" cy="1828800"/>
          </a:xfrm>
          <a:prstGeom prst="rect">
            <a:avLst/>
          </a:prstGeom>
        </p:spPr>
      </p:pic>
      <p:sp>
        <p:nvSpPr>
          <p:cNvPr id="8" name="TextBox 7"/>
          <p:cNvSpPr txBox="1"/>
          <p:nvPr/>
        </p:nvSpPr>
        <p:spPr>
          <a:xfrm>
            <a:off x="682140" y="1469985"/>
            <a:ext cx="7819464" cy="2308324"/>
          </a:xfrm>
          <a:prstGeom prst="rect">
            <a:avLst/>
          </a:prstGeom>
          <a:noFill/>
        </p:spPr>
        <p:txBody>
          <a:bodyPr wrap="square" rtlCol="0">
            <a:spAutoFit/>
          </a:bodyPr>
          <a:lstStyle/>
          <a:p>
            <a:r>
              <a:rPr lang="en-US" sz="2400" dirty="0" smtClean="0">
                <a:latin typeface="Comic Sans MS" pitchFamily="66" charset="0"/>
              </a:rPr>
              <a:t>&gt; The flow of electrons through a conductive material or object</a:t>
            </a:r>
          </a:p>
          <a:p>
            <a:r>
              <a:rPr lang="en-US" sz="2400" dirty="0" smtClean="0">
                <a:latin typeface="Comic Sans MS" pitchFamily="66" charset="0"/>
              </a:rPr>
              <a:t>&gt; It is the same at all points in a circular path</a:t>
            </a:r>
          </a:p>
          <a:p>
            <a:r>
              <a:rPr lang="en-US" sz="2400" dirty="0" smtClean="0">
                <a:latin typeface="Comic Sans MS" pitchFamily="66" charset="0"/>
              </a:rPr>
              <a:t>&gt; Current is measured in amps</a:t>
            </a:r>
          </a:p>
          <a:p>
            <a:r>
              <a:rPr lang="en-US" sz="2400" dirty="0" smtClean="0">
                <a:latin typeface="Comic Sans MS" pitchFamily="66" charset="0"/>
              </a:rPr>
              <a:t>&gt; You can think of this as the water flowing out of the tank through pipes</a:t>
            </a:r>
          </a:p>
        </p:txBody>
      </p:sp>
      <p:sp>
        <p:nvSpPr>
          <p:cNvPr id="9" name="Rectangle 8"/>
          <p:cNvSpPr/>
          <p:nvPr/>
        </p:nvSpPr>
        <p:spPr>
          <a:xfrm>
            <a:off x="4114800" y="5874277"/>
            <a:ext cx="3810000" cy="246221"/>
          </a:xfrm>
          <a:prstGeom prst="rect">
            <a:avLst/>
          </a:prstGeom>
        </p:spPr>
        <p:txBody>
          <a:bodyPr wrap="square">
            <a:spAutoFit/>
          </a:bodyPr>
          <a:lstStyle/>
          <a:p>
            <a:r>
              <a:rPr lang="en-US" sz="1000" b="1" dirty="0" smtClean="0">
                <a:latin typeface="Comic Sans MS" pitchFamily="66" charset="0"/>
              </a:rPr>
              <a:t>https://learn.sparkfun.com/tutorials/what-is-electricity/</a:t>
            </a:r>
            <a:endParaRPr lang="en-US" sz="1000" b="1" dirty="0">
              <a:latin typeface="Comic Sans MS" pitchFamily="66"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voxx4Kids-pptx-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Devoxx4Kids-pptx-template (1)</Template>
  <TotalTime>33581</TotalTime>
  <Words>996</Words>
  <Application>Microsoft Office PowerPoint</Application>
  <PresentationFormat>On-screen Show (4:3)</PresentationFormat>
  <Paragraphs>103</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Devoxx4Kids-pptx-template (1)</vt:lpstr>
      <vt:lpstr>Welcome! Please seat yourself on one of the 5 tables. 6 kids per table. There are 5 teams: red, yellow, green, blue, and black.</vt:lpstr>
      <vt:lpstr>Squishy Circuits INSPIRED BY http://courseweb.stthomas.edu/apthomas/SquishyCircuits/ </vt:lpstr>
      <vt:lpstr>What are we going to do today? </vt:lpstr>
      <vt:lpstr>What is a Circuit?</vt:lpstr>
      <vt:lpstr>PowerPoint Presentation</vt:lpstr>
      <vt:lpstr>I am Battery</vt:lpstr>
      <vt:lpstr>Wires – Negative and Positive</vt:lpstr>
      <vt:lpstr>PowerPoint Presentation</vt:lpstr>
      <vt:lpstr>Current</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dc:creator>
  <cp:lastModifiedBy>Pradeep</cp:lastModifiedBy>
  <cp:revision>442</cp:revision>
  <cp:lastPrinted>2014-02-20T07:11:17Z</cp:lastPrinted>
  <dcterms:created xsi:type="dcterms:W3CDTF">2014-02-19T04:10:55Z</dcterms:created>
  <dcterms:modified xsi:type="dcterms:W3CDTF">2014-08-30T14:28:19Z</dcterms:modified>
</cp:coreProperties>
</file>